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embeddedFontLst>
    <p:embeddedFont>
      <p:font typeface="Montserrat"/>
      <p:regular r:id="rId64"/>
      <p:bold r:id="rId65"/>
      <p:italic r:id="rId66"/>
      <p:boldItalic r:id="rId67"/>
    </p:embeddedFont>
    <p:embeddedFont>
      <p:font typeface="Montserrat Medium"/>
      <p:regular r:id="rId68"/>
      <p:bold r:id="rId69"/>
      <p:italic r:id="rId70"/>
      <p:boldItalic r:id="rId71"/>
    </p:embeddedFont>
    <p:embeddedFont>
      <p:font typeface="Pacifico"/>
      <p:regular r:id="rId72"/>
    </p:embeddedFont>
    <p:embeddedFont>
      <p:font typeface="Open Sans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OpenSans-regular.fntdata"/><Relationship Id="rId72" Type="http://schemas.openxmlformats.org/officeDocument/2006/relationships/font" Target="fonts/Pacifico-regular.fntdata"/><Relationship Id="rId31" Type="http://schemas.openxmlformats.org/officeDocument/2006/relationships/slide" Target="slides/slide27.xml"/><Relationship Id="rId75" Type="http://schemas.openxmlformats.org/officeDocument/2006/relationships/font" Target="fonts/OpenSans-italic.fntdata"/><Relationship Id="rId30" Type="http://schemas.openxmlformats.org/officeDocument/2006/relationships/slide" Target="slides/slide26.xml"/><Relationship Id="rId74" Type="http://schemas.openxmlformats.org/officeDocument/2006/relationships/font" Target="fonts/OpenSans-bold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76" Type="http://schemas.openxmlformats.org/officeDocument/2006/relationships/font" Target="fonts/OpenSans-bold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MontserratMedium-boldItalic.fntdata"/><Relationship Id="rId70" Type="http://schemas.openxmlformats.org/officeDocument/2006/relationships/font" Target="fonts/MontserratMedium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Montserrat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7.xml"/><Relationship Id="rId65" Type="http://schemas.openxmlformats.org/officeDocument/2006/relationships/font" Target="fonts/Montserrat-bold.fntdata"/><Relationship Id="rId24" Type="http://schemas.openxmlformats.org/officeDocument/2006/relationships/slide" Target="slides/slide20.xml"/><Relationship Id="rId68" Type="http://schemas.openxmlformats.org/officeDocument/2006/relationships/font" Target="fonts/MontserratMedium-regular.fntdata"/><Relationship Id="rId23" Type="http://schemas.openxmlformats.org/officeDocument/2006/relationships/slide" Target="slides/slide19.xml"/><Relationship Id="rId67" Type="http://schemas.openxmlformats.org/officeDocument/2006/relationships/font" Target="fonts/Montserrat-bold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Medium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fe1664083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27fe1664083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15bce3cb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415bce3cbc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12f9602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412f9602f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15bce3cb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3415bce3cbc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15bce3cbc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415bce3cbc_1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15bce3cbc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3415bce3cbc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15bce3cbc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3415bce3cbc_1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15bce3cbc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3415bce3cbc_1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15bce3cbc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415bce3cbc_1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15bce3cbc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3415bce3cbc_1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1d0d5cd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2f1d0d5cdc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fe1664083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" name="Google Shape;62;g27fe1664083_1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1d0d5cdc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2f1d0d5cdcb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15bce3c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3415bce3cb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15bce3cb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3415bce3cbc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15bce3cb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3415bce3cbc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15bce3cb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3415bce3cbc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15bce3cb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3415bce3cbc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15bce3cbc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g3415bce3cbc_6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15bce3cbc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3415bce3cbc_6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15bce3cbc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g3415bce3cbc_6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415bce3cbc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3415bce3cbc_6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fe166408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g27fe1664083_1_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15bce3cbc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3415bce3cbc_6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15bce3cbc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g3415bce3cbc_6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15bce3cbc_6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3415bce3cbc_6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15bce3cbc_6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3415bce3cbc_6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15bce3cbc_6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3415bce3cbc_6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15bce3cbc_6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3415bce3cbc_6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15bce3cbc_6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7" name="Google Shape;527;g3415bce3cbc_6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15bce3cb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3415bce3cbc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15bce3cbc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g3415bce3cbc_0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7fe1664083_1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g27fe1664083_1_11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fe1664083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27fe1664083_1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f2cf0a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g31f2cf0a6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15bce3cbc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g3415bce3cbc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15bce3cbc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8" name="Google Shape;598;g3415bce3cbc_4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15bce3cbc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g3415bce3cbc_4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415bce3cbc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4" name="Google Shape;624;g3415bce3cbc_4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415bce3cbc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6" name="Google Shape;636;g3415bce3cbc_4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415bce3cbc_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g3415bce3cbc_4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415bce3cbc_4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g3415bce3cbc_4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415bce3cbc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3" name="Google Shape;673;g3415bce3cbc_4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1ee76e419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1ee76e419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fe1664083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27fe1664083_1_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7fe1664083_1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1" name="Google Shape;701;g27fe1664083_1_14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15bce3cbc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2" name="Google Shape;712;g3415bce3cbc_8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415bce3cb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8" name="Google Shape;728;g3415bce3cbc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415bce3c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5" name="Google Shape;745;g3415bce3cbc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415bce3cb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0" name="Google Shape;760;g3415bce3cbc_2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415bce3cb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4" name="Google Shape;774;g3415bce3cbc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415bce3cbc_1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8" name="Google Shape;788;g3415bce3cbc_1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415bce3cbc_1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2" name="Google Shape;802;g3415bce3cbc_1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415bce3cbc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6" name="Google Shape;816;g3415bce3cbc_1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1ee76e41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8" name="Google Shape;828;g31ee76e419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fe1664083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27fe1664083_1_1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fe1664083_1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27fe1664083_1_5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15bce3cbc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3415bce3cbc_1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15bce3cb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3415bce3cbc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10" Type="http://schemas.openxmlformats.org/officeDocument/2006/relationships/image" Target="../media/image26.jpg"/><Relationship Id="rId9" Type="http://schemas.openxmlformats.org/officeDocument/2006/relationships/image" Target="../media/image25.jpg"/><Relationship Id="rId5" Type="http://schemas.openxmlformats.org/officeDocument/2006/relationships/image" Target="../media/image3.png"/><Relationship Id="rId6" Type="http://schemas.openxmlformats.org/officeDocument/2006/relationships/image" Target="../media/image28.jpg"/><Relationship Id="rId7" Type="http://schemas.openxmlformats.org/officeDocument/2006/relationships/image" Target="../media/image27.jpg"/><Relationship Id="rId8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54.jp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9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image" Target="../media/image54.jpg"/><Relationship Id="rId7" Type="http://schemas.openxmlformats.org/officeDocument/2006/relationships/image" Target="../media/image6.jpg"/><Relationship Id="rId8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34.jpg"/><Relationship Id="rId6" Type="http://schemas.openxmlformats.org/officeDocument/2006/relationships/image" Target="../media/image38.jpg"/><Relationship Id="rId7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hyperlink" Target="https://data.ncl.ac.uk/articles/dataset/Human_Body_Shape_Classification_Dataset/19307300?file=3429291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8.png"/><Relationship Id="rId6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7.png"/><Relationship Id="rId6" Type="http://schemas.openxmlformats.org/officeDocument/2006/relationships/image" Target="../media/image59.png"/><Relationship Id="rId7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70.png"/><Relationship Id="rId6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66.png"/><Relationship Id="rId6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9.png"/><Relationship Id="rId7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10" Type="http://schemas.openxmlformats.org/officeDocument/2006/relationships/image" Target="../media/image76.jpg"/><Relationship Id="rId9" Type="http://schemas.openxmlformats.org/officeDocument/2006/relationships/image" Target="../media/image77.jpg"/><Relationship Id="rId5" Type="http://schemas.openxmlformats.org/officeDocument/2006/relationships/image" Target="../media/image3.png"/><Relationship Id="rId6" Type="http://schemas.openxmlformats.org/officeDocument/2006/relationships/image" Target="../media/image28.jpg"/><Relationship Id="rId7" Type="http://schemas.openxmlformats.org/officeDocument/2006/relationships/image" Target="../media/image27.jpg"/><Relationship Id="rId8" Type="http://schemas.openxmlformats.org/officeDocument/2006/relationships/image" Target="../media/image2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jpg"/><Relationship Id="rId4" Type="http://schemas.openxmlformats.org/officeDocument/2006/relationships/image" Target="../media/image3.pn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9" Type="http://schemas.openxmlformats.org/officeDocument/2006/relationships/image" Target="../media/image78.jpg"/><Relationship Id="rId5" Type="http://schemas.openxmlformats.org/officeDocument/2006/relationships/image" Target="../media/image3.png"/><Relationship Id="rId6" Type="http://schemas.openxmlformats.org/officeDocument/2006/relationships/image" Target="../media/image28.jpg"/><Relationship Id="rId7" Type="http://schemas.openxmlformats.org/officeDocument/2006/relationships/image" Target="../media/image27.jpg"/><Relationship Id="rId8" Type="http://schemas.openxmlformats.org/officeDocument/2006/relationships/image" Target="../media/image2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8.jp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 amt="80000"/>
          </a:blip>
          <a:srcRect b="0" l="0" r="52090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07875" y="263225"/>
            <a:ext cx="54660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GB" sz="3500">
                <a:solidFill>
                  <a:srgbClr val="192954"/>
                </a:solidFill>
              </a:rPr>
              <a:t>Machine learning based visual style advisor for personalized fashion and beauty recommendations</a:t>
            </a:r>
            <a:endParaRPr b="1"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7875" y="4320250"/>
            <a:ext cx="293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Pro</a:t>
            </a:r>
            <a:r>
              <a:rPr lang="en-GB" sz="1600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gress</a:t>
            </a: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 Presentation </a:t>
            </a:r>
            <a:r>
              <a:rPr lang="en-GB" sz="1600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008036" y="3463514"/>
            <a:ext cx="242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3300">
                <a:solidFill>
                  <a:schemeClr val="dk1"/>
                </a:solidFill>
              </a:rPr>
              <a:t>24</a:t>
            </a:r>
            <a:r>
              <a:rPr lang="en-GB" sz="3300">
                <a:solidFill>
                  <a:schemeClr val="dk1"/>
                </a:solidFill>
              </a:rPr>
              <a:t>-25J-155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443465" y="4867725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17/03/2025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760075" y="369100"/>
            <a:ext cx="434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Specific and Sub Objective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339275" y="1483250"/>
            <a:ext cx="2381400" cy="21327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</a:rPr>
              <a:t>Personalized Hair Color Recommendation with Real-Time Application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3095950" y="1348375"/>
            <a:ext cx="51108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 </a:t>
            </a:r>
            <a:r>
              <a:rPr b="1" lang="en-GB">
                <a:solidFill>
                  <a:schemeClr val="lt1"/>
                </a:solidFill>
              </a:rPr>
              <a:t>Identification of User Facial Features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2987200" y="2043225"/>
            <a:ext cx="54480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Identification of Optimal Hair Color Based on User Attributes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2829475" y="2738063"/>
            <a:ext cx="58722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Identification of Best Architecture for Hair Color Recommendation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3210175" y="3432075"/>
            <a:ext cx="51108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r>
              <a:rPr b="1" lang="en-GB">
                <a:solidFill>
                  <a:schemeClr val="lt1"/>
                </a:solidFill>
              </a:rPr>
              <a:t> Identification of Hair Color Application Severity Levels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3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Research Problem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1154850" y="1143775"/>
            <a:ext cx="6937800" cy="8265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How can we develop an accurate model that recommends personalized hair colors based on multiple user attributes using machine learning techniques?</a:t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1154850" y="3412050"/>
            <a:ext cx="6937800" cy="8265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How can we implement a real-time system that both recommends optimal hair colors and visually applies these recommendations to user images to provide immediate, realistic feedback on potential appearance changes?</a:t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1154850" y="2168713"/>
            <a:ext cx="6937800" cy="1044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techniques and algorithms are most effective for extracting relevant features from user images and integrating them with user-provided information to create comprehensive input for hair color recommendations?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Finalized Dataset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2500" y="432700"/>
            <a:ext cx="3082201" cy="3064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589375" y="950400"/>
            <a:ext cx="3512400" cy="3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2"/>
                </a:solidFill>
              </a:rPr>
              <a:t>Dataset contains 986,900 rows and 6 columns. The dataset appears to be related to hair color recommendations based on different attributes. 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Eye color – (Blue, Hazel, Green, Brown, Gray, Blackl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Gender – Male, Female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Hair type – Straight, Curly, Wavy, Kinky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Occasion – </a:t>
            </a:r>
            <a:r>
              <a:rPr b="1" lang="en-GB" sz="1100">
                <a:solidFill>
                  <a:schemeClr val="dk2"/>
                </a:solidFill>
              </a:rPr>
              <a:t>Formal, Casual, Party, Sport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Skin color – Tan, Dark, Fair, Medium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2"/>
                </a:solidFill>
              </a:rPr>
              <a:t>Hair color recommendation – Ash Blonde, Dark Brown, Copper Red, Violet Purple, Light Blonde, Soft Brown, Turquoise Blue, Icy Platinum Ombre, Honey Brown, Silver, Neon Pink, Sunset Highlights, Platinum Blonde, Golden Blonde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1700" y="2777275"/>
            <a:ext cx="2519450" cy="17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760075" y="369100"/>
            <a:ext cx="6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Expected Output of the Model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01" y="369088"/>
            <a:ext cx="3941126" cy="3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1152650" y="1072500"/>
            <a:ext cx="3000000" cy="29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Why XGBoost?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XGBoost</a:t>
            </a:r>
            <a:r>
              <a:rPr lang="en-GB" sz="1100">
                <a:solidFill>
                  <a:schemeClr val="dk1"/>
                </a:solidFill>
              </a:rPr>
              <a:t> is used for the following reasons: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is highly efficient, fast, and optimized for large datasets.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prevents overfitting through regularization techniques.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can model complex, non-linear relationships between features.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supports parallel processing, making the training process faster.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performs well in classification tasks, such as predicting hair color based on user features.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5393600" y="3874038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Accuracy</a:t>
            </a:r>
            <a:r>
              <a:rPr lang="en-GB" sz="1100">
                <a:solidFill>
                  <a:schemeClr val="dk1"/>
                </a:solidFill>
              </a:rPr>
              <a:t>: The model is expected to achieve a high accuracy rate (above 90%) after proper tuning.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760075" y="369100"/>
            <a:ext cx="6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Model Configuration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380575" y="953000"/>
            <a:ext cx="30000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Training Dataset</a:t>
            </a:r>
            <a:r>
              <a:rPr lang="en-GB" sz="1100">
                <a:solidFill>
                  <a:schemeClr val="dk1"/>
                </a:solidFill>
              </a:rPr>
              <a:t>: 80% of the dataset for training.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Testing Dataset</a:t>
            </a:r>
            <a:r>
              <a:rPr lang="en-GB" sz="1100">
                <a:solidFill>
                  <a:schemeClr val="dk1"/>
                </a:solidFill>
              </a:rPr>
              <a:t>: 20% of the dataset for testing.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Oversampling</a:t>
            </a:r>
            <a:r>
              <a:rPr lang="en-GB" sz="1100">
                <a:solidFill>
                  <a:schemeClr val="dk1"/>
                </a:solidFill>
              </a:rPr>
              <a:t>: </a:t>
            </a:r>
            <a:r>
              <a:rPr b="1" lang="en-GB" sz="1100">
                <a:solidFill>
                  <a:schemeClr val="dk1"/>
                </a:solidFill>
              </a:rPr>
              <a:t>SMOTE</a:t>
            </a:r>
            <a:r>
              <a:rPr lang="en-GB" sz="1100">
                <a:solidFill>
                  <a:schemeClr val="dk1"/>
                </a:solidFill>
              </a:rPr>
              <a:t> is applied to balance the classes.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3022" y="229475"/>
            <a:ext cx="2769725" cy="228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315325" y="2340688"/>
            <a:ext cx="30000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Prediction 1</a:t>
            </a:r>
            <a:r>
              <a:rPr lang="en-GB" sz="1100">
                <a:solidFill>
                  <a:schemeClr val="dk1"/>
                </a:solidFill>
              </a:rPr>
              <a:t>: Soft Brown - A rich brown shade ideal for medium to fair skin tones.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Prediction 2</a:t>
            </a:r>
            <a:r>
              <a:rPr lang="en-GB" sz="1100">
                <a:solidFill>
                  <a:schemeClr val="dk1"/>
                </a:solidFill>
              </a:rPr>
              <a:t>: Golden Blonde - A light and warm shade perfect for individuals with fair skin and blue eyes.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Prediction 3</a:t>
            </a:r>
            <a:r>
              <a:rPr lang="en-GB" sz="1100">
                <a:solidFill>
                  <a:schemeClr val="dk1"/>
                </a:solidFill>
              </a:rPr>
              <a:t>: Ash Black - A dark and cool-toned color suitable for individuals with dark skin tones.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2320" y="2075350"/>
            <a:ext cx="3347174" cy="24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760075" y="369100"/>
            <a:ext cx="6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Recommended Hair Colors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5250" y="1243475"/>
            <a:ext cx="4610550" cy="265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8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28"/>
          <p:cNvSpPr txBox="1"/>
          <p:nvPr/>
        </p:nvSpPr>
        <p:spPr>
          <a:xfrm>
            <a:off x="760075" y="369100"/>
            <a:ext cx="733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Summary of sub objective achievement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671000" y="1130875"/>
            <a:ext cx="51108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 Identification of User Facial Features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3210175" y="1934475"/>
            <a:ext cx="54480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Identification of Optimal Hair Color Based on User Attributes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671000" y="2683263"/>
            <a:ext cx="58722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Identification of Best Architecture for Hair Color Recommendation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3427775" y="3554738"/>
            <a:ext cx="51108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r>
              <a:rPr b="1" lang="en-GB">
                <a:solidFill>
                  <a:schemeClr val="lt1"/>
                </a:solidFill>
              </a:rPr>
              <a:t> Identification of Hair Color Application Severity Levels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372" y="1083922"/>
            <a:ext cx="440550" cy="4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2197" y="3554759"/>
            <a:ext cx="440550" cy="4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372" y="2659797"/>
            <a:ext cx="440550" cy="4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7422" y="1883597"/>
            <a:ext cx="440550" cy="4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9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7" name="Google Shape;277;p29"/>
          <p:cNvSpPr txBox="1"/>
          <p:nvPr/>
        </p:nvSpPr>
        <p:spPr>
          <a:xfrm>
            <a:off x="760075" y="369100"/>
            <a:ext cx="733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Evidence of Completion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625" y="866675"/>
            <a:ext cx="1486625" cy="34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8275" y="866673"/>
            <a:ext cx="1486625" cy="341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3062" y="866696"/>
            <a:ext cx="1486625" cy="341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08700" y="866686"/>
            <a:ext cx="1486625" cy="34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4350" y="866668"/>
            <a:ext cx="1486625" cy="341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0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30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2" name="Google Shape;292;p30"/>
          <p:cNvSpPr txBox="1"/>
          <p:nvPr/>
        </p:nvSpPr>
        <p:spPr>
          <a:xfrm>
            <a:off x="760075" y="369100"/>
            <a:ext cx="733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Evidence of Completion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3" name="Google Shape;2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5750" y="967800"/>
            <a:ext cx="1398450" cy="320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1162" y="203454"/>
            <a:ext cx="1967340" cy="196734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Shaakir J.H.M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6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31"/>
          <p:cNvGrpSpPr/>
          <p:nvPr/>
        </p:nvGrpSpPr>
        <p:grpSpPr>
          <a:xfrm>
            <a:off x="1325842" y="2463243"/>
            <a:ext cx="6492300" cy="1123752"/>
            <a:chOff x="1325842" y="2463243"/>
            <a:chExt cx="6492300" cy="1123752"/>
          </a:xfrm>
        </p:grpSpPr>
        <p:sp>
          <p:nvSpPr>
            <p:cNvPr id="303" name="Google Shape;303;p31"/>
            <p:cNvSpPr txBox="1"/>
            <p:nvPr/>
          </p:nvSpPr>
          <p:spPr>
            <a:xfrm>
              <a:off x="1325842" y="2463243"/>
              <a:ext cx="64923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00"/>
                <a:buFont typeface="Arial"/>
                <a:buNone/>
              </a:pPr>
              <a:r>
                <a:rPr b="1" lang="en-GB" sz="3100">
                  <a:solidFill>
                    <a:srgbClr val="242424"/>
                  </a:solidFill>
                </a:rPr>
                <a:t>IT21322280 </a:t>
              </a:r>
              <a:r>
                <a:rPr b="1" i="0" lang="en-GB" sz="3100" u="none" cap="none" strike="noStrike">
                  <a:solidFill>
                    <a:srgbClr val="242424"/>
                  </a:solidFill>
                </a:rPr>
                <a:t>| </a:t>
              </a:r>
              <a:r>
                <a:rPr b="1" lang="en-GB" sz="3100">
                  <a:solidFill>
                    <a:srgbClr val="242424"/>
                  </a:solidFill>
                </a:rPr>
                <a:t>Shaakir J.H.M</a:t>
              </a:r>
              <a:endParaRPr b="1" i="0" sz="7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304" name="Google Shape;304;p31"/>
            <p:cNvSpPr txBox="1"/>
            <p:nvPr/>
          </p:nvSpPr>
          <p:spPr>
            <a:xfrm>
              <a:off x="1958744" y="3232995"/>
              <a:ext cx="5580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GB" sz="2300" u="none" cap="none" strike="noStrike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Specialization : </a:t>
              </a:r>
              <a:r>
                <a:rPr lang="en-GB" sz="2300">
                  <a:solidFill>
                    <a:srgbClr val="242424"/>
                  </a:solidFill>
                </a:rPr>
                <a:t>Software Engineering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31"/>
          <p:cNvSpPr txBox="1"/>
          <p:nvPr/>
        </p:nvSpPr>
        <p:spPr>
          <a:xfrm>
            <a:off x="7538680" y="4945823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306" name="Google Shape;3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80000"/>
          </a:blip>
          <a:srcRect b="0" l="0" r="52090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0" y="4724400"/>
            <a:ext cx="9144000" cy="4762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 amt="80000"/>
          </a:blip>
          <a:srcRect b="23453" l="0" r="0" t="23459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17/03/2025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00050" y="225105"/>
            <a:ext cx="34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GB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 Our Team !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3113" l="0" r="0" t="3104"/>
          <a:stretch/>
        </p:blipFill>
        <p:spPr>
          <a:xfrm>
            <a:off x="2692537" y="1427743"/>
            <a:ext cx="1801661" cy="168965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574095" y="3284520"/>
            <a:ext cx="1619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3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Prasadi S.A.D.T.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83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IT21894824</a:t>
            </a: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20819" y="3284520"/>
            <a:ext cx="165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3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783516" y="3284520"/>
            <a:ext cx="1619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3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Shaakir J.H.M.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83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IT21322280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911437" y="3284520"/>
            <a:ext cx="1619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830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Vikasitha M.K.I.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830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IT21180798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4850" y="1427750"/>
            <a:ext cx="1619700" cy="168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8">
            <a:alphaModFix/>
          </a:blip>
          <a:srcRect b="0" l="2989" r="2989" t="0"/>
          <a:stretch/>
        </p:blipFill>
        <p:spPr>
          <a:xfrm>
            <a:off x="485989" y="1427743"/>
            <a:ext cx="1795918" cy="168965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6931762" y="3284520"/>
            <a:ext cx="1619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830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Senarathne D.R.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830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IT21213144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9">
            <a:alphaModFix/>
          </a:blip>
          <a:srcRect b="10875" l="0" r="0" t="10883"/>
          <a:stretch/>
        </p:blipFill>
        <p:spPr>
          <a:xfrm>
            <a:off x="7003450" y="1427750"/>
            <a:ext cx="1619700" cy="16896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155209" y="205247"/>
            <a:ext cx="263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sz="2400">
              <a:solidFill>
                <a:srgbClr val="242424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556200" y="1925250"/>
            <a:ext cx="803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Clothing </a:t>
            </a:r>
            <a:r>
              <a:rPr lang="en-GB" sz="3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Recommendations</a:t>
            </a:r>
            <a:r>
              <a:rPr lang="en-GB" sz="3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based on body type &amp; skin tone</a:t>
            </a:r>
            <a:endParaRPr sz="3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Research Problem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539850" y="1039100"/>
            <a:ext cx="80643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recommendation systems generally suggest clothes based on user’s recent searches, previous orders. (Content Based Filtering)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Skin tone &amp; body type plays a huge role when choosing a cloth. These attributes are rarely considered in the current recommendation system.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personalized &amp; tailored for the users.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Solution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539850" y="1039100"/>
            <a:ext cx="80643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uploads an image of him/her covering their full body.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manually input their gender &amp; the occasion.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these inputs, our trained models will identify user’s body type and skin tone.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identification, there’s a nested json file where we have predefined the recommendations as a text. It will be shown in the mobile app.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text will be fed to google search image, then it will redirect to google and show similar clothes.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Challenges Faced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539850" y="1039100"/>
            <a:ext cx="80643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smaller amount of free dataset is available to train the models.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Takes up a lot of space when building the mobile app.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to pay for subscriptions to generate images as the final output.</a:t>
            </a:r>
            <a:b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(Google API, Open AI, Bing Image)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1" name="Google Shape;351;p35" title="image_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627" y="2759375"/>
            <a:ext cx="1362550" cy="17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title="image_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4852" y="2561200"/>
            <a:ext cx="1315575" cy="1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title="image_3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6687" y="2759375"/>
            <a:ext cx="1274645" cy="17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 txBox="1"/>
          <p:nvPr/>
        </p:nvSpPr>
        <p:spPr>
          <a:xfrm>
            <a:off x="5971875" y="3923275"/>
            <a:ext cx="293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0000"/>
                </a:solidFill>
              </a:rPr>
              <a:t>*Low quality images were </a:t>
            </a:r>
            <a:r>
              <a:rPr b="1" lang="en-GB" sz="1200">
                <a:solidFill>
                  <a:srgbClr val="FF0000"/>
                </a:solidFill>
              </a:rPr>
              <a:t>generated, when trying in the free tier.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36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6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Data Collection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4" name="Google Shape;36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5" name="Google Shape;3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25" y="738650"/>
            <a:ext cx="4954429" cy="2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 title="dataset.png"/>
          <p:cNvPicPr preferRelativeResize="0"/>
          <p:nvPr/>
        </p:nvPicPr>
        <p:blipFill rotWithShape="1">
          <a:blip r:embed="rId6">
            <a:alphaModFix/>
          </a:blip>
          <a:srcRect b="0" l="2199" r="2189" t="0"/>
          <a:stretch/>
        </p:blipFill>
        <p:spPr>
          <a:xfrm>
            <a:off x="5723225" y="622474"/>
            <a:ext cx="2977099" cy="39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/>
          <p:nvPr/>
        </p:nvSpPr>
        <p:spPr>
          <a:xfrm>
            <a:off x="0" y="3399925"/>
            <a:ext cx="56391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Collected dataset has images of various body types &amp; different skin tones.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The dataset was collected from </a:t>
            </a:r>
            <a:r>
              <a:rPr lang="en-GB" sz="1200" u="sng">
                <a:solidFill>
                  <a:schemeClr val="hlink"/>
                </a:solidFill>
                <a:hlinkClick r:id="rId7"/>
              </a:rPr>
              <a:t>Newcastle University</a:t>
            </a:r>
            <a:r>
              <a:rPr lang="en-GB" sz="1200">
                <a:solidFill>
                  <a:schemeClr val="dk2"/>
                </a:solidFill>
              </a:rPr>
              <a:t>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Also, it comes with a .csv file with measurements such as front bust, front waist, front hips, height &amp; body shape.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37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7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75" name="Google Shape;375;p37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376" name="Google Shape;376;p37"/>
          <p:cNvSpPr txBox="1"/>
          <p:nvPr/>
        </p:nvSpPr>
        <p:spPr>
          <a:xfrm>
            <a:off x="595699" y="1812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Design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7" name="Google Shape;37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8" name="Google Shape;378;p37" title="Selection.png"/>
          <p:cNvPicPr preferRelativeResize="0"/>
          <p:nvPr/>
        </p:nvPicPr>
        <p:blipFill rotWithShape="1">
          <a:blip r:embed="rId5">
            <a:alphaModFix/>
          </a:blip>
          <a:srcRect b="1276" l="0" r="0" t="1266"/>
          <a:stretch/>
        </p:blipFill>
        <p:spPr>
          <a:xfrm>
            <a:off x="542000" y="775524"/>
            <a:ext cx="1632825" cy="33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7" title="Screenshot_20250318_114304.png"/>
          <p:cNvPicPr preferRelativeResize="0"/>
          <p:nvPr/>
        </p:nvPicPr>
        <p:blipFill rotWithShape="1">
          <a:blip r:embed="rId6">
            <a:alphaModFix/>
          </a:blip>
          <a:srcRect b="1276" l="0" r="0" t="1266"/>
          <a:stretch/>
        </p:blipFill>
        <p:spPr>
          <a:xfrm>
            <a:off x="3679675" y="724026"/>
            <a:ext cx="1657726" cy="34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7" title="Screenshot_20250318_114327.png"/>
          <p:cNvPicPr preferRelativeResize="0"/>
          <p:nvPr/>
        </p:nvPicPr>
        <p:blipFill rotWithShape="1">
          <a:blip r:embed="rId7">
            <a:alphaModFix/>
          </a:blip>
          <a:srcRect b="1276" l="0" r="0" t="1266"/>
          <a:stretch/>
        </p:blipFill>
        <p:spPr>
          <a:xfrm>
            <a:off x="6817374" y="724050"/>
            <a:ext cx="1657726" cy="342164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/>
        </p:nvSpPr>
        <p:spPr>
          <a:xfrm>
            <a:off x="589212" y="4250425"/>
            <a:ext cx="153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Selection Page - 1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6877050" y="4250400"/>
            <a:ext cx="153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Selection Page - 3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3739350" y="4250363"/>
            <a:ext cx="153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Selection Page - 2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8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392" name="Google Shape;392;p38"/>
          <p:cNvSpPr txBox="1"/>
          <p:nvPr/>
        </p:nvSpPr>
        <p:spPr>
          <a:xfrm>
            <a:off x="595699" y="1812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Design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3" name="Google Shape;39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4" name="Google Shape;394;p38" title="Regist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000" y="775524"/>
            <a:ext cx="1632825" cy="33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 title="Logi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9675" y="724026"/>
            <a:ext cx="1657726" cy="34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 title="Hom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7374" y="724050"/>
            <a:ext cx="1657726" cy="342164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/>
          <p:nvPr/>
        </p:nvSpPr>
        <p:spPr>
          <a:xfrm>
            <a:off x="718513" y="4250425"/>
            <a:ext cx="127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Register Page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135823" y="4230075"/>
            <a:ext cx="102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Home Page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4056623" y="4250363"/>
            <a:ext cx="102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2"/>
                </a:solidFill>
              </a:rPr>
              <a:t>Login Page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9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354826" y="205250"/>
            <a:ext cx="474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Data classification .json file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9" name="Google Shape;40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0" name="Google Shape;4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575" y="1423600"/>
            <a:ext cx="4856352" cy="273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3500" y="1867713"/>
            <a:ext cx="4856352" cy="27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9"/>
          <p:cNvSpPr txBox="1"/>
          <p:nvPr/>
        </p:nvSpPr>
        <p:spPr>
          <a:xfrm>
            <a:off x="88350" y="814425"/>
            <a:ext cx="899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Based on occasion, skin tone &amp; body type different output will be generated. Those key value pairs are stored in a .json file.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Model Training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2" name="Google Shape;42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825" y="442450"/>
            <a:ext cx="4262550" cy="23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0"/>
          <p:cNvSpPr txBox="1"/>
          <p:nvPr/>
        </p:nvSpPr>
        <p:spPr>
          <a:xfrm>
            <a:off x="69675" y="961713"/>
            <a:ext cx="41841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I have used VGG16 as the architecture. It is an advanced version of CNNs.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It consists of 16 layers, including 13 convolutional layers and 3 fully connected layers.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It uses Softmax as the activation function, to ensure the cumulative outcome probability is 1.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500" y="2907675"/>
            <a:ext cx="5952921" cy="16643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0"/>
          <p:cNvSpPr txBox="1"/>
          <p:nvPr/>
        </p:nvSpPr>
        <p:spPr>
          <a:xfrm>
            <a:off x="6293850" y="3339800"/>
            <a:ext cx="272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Image gets load into the function and then pre processing happens, followed by feature extraction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41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Model Training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6" name="Google Shape;43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7" name="Google Shape;4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50" y="1113359"/>
            <a:ext cx="44958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38" y="2683747"/>
            <a:ext cx="83153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 txBox="1"/>
          <p:nvPr/>
        </p:nvSpPr>
        <p:spPr>
          <a:xfrm>
            <a:off x="414350" y="710025"/>
            <a:ext cx="66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Reads tabular data from .csv file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414350" y="2223300"/>
            <a:ext cx="66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Loads VGG16 Model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0" y="4724400"/>
            <a:ext cx="9144000" cy="4762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5">
            <a:alphaModFix amt="80000"/>
          </a:blip>
          <a:srcRect b="23457" l="4556" r="0" t="23457"/>
          <a:stretch/>
        </p:blipFill>
        <p:spPr>
          <a:xfrm>
            <a:off x="2282587" y="4724388"/>
            <a:ext cx="6861414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0" y="4724400"/>
            <a:ext cx="9144000" cy="4762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817700" y="702575"/>
            <a:ext cx="52059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763799" y="367150"/>
            <a:ext cx="548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500">
                <a:solidFill>
                  <a:srgbClr val="242424"/>
                </a:solidFill>
              </a:rPr>
              <a:t>OVERALL PROJECT DESCRIPTION</a:t>
            </a:r>
            <a:endParaRPr b="1"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17/03/2025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813750" y="1068875"/>
            <a:ext cx="7516500" cy="27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</a:rPr>
              <a:t>This project introduces an innovative </a:t>
            </a:r>
            <a:r>
              <a:rPr b="1" lang="en-GB" sz="1500">
                <a:solidFill>
                  <a:srgbClr val="0B5394"/>
                </a:solidFill>
              </a:rPr>
              <a:t>Machine Learning-Based Visual Style Advisor</a:t>
            </a:r>
            <a:r>
              <a:rPr lang="en-GB" sz="1500">
                <a:solidFill>
                  <a:schemeClr val="dk1"/>
                </a:solidFill>
              </a:rPr>
              <a:t> designed to revolutionize the way individuals approach fashion and beauty. The system provides personalized recommendations for </a:t>
            </a:r>
            <a:r>
              <a:rPr b="1" lang="en-GB" sz="1500">
                <a:solidFill>
                  <a:srgbClr val="980000"/>
                </a:solidFill>
              </a:rPr>
              <a:t>haircuts, hair colors, clothing, and makeup</a:t>
            </a:r>
            <a:r>
              <a:rPr lang="en-GB" sz="1500">
                <a:solidFill>
                  <a:schemeClr val="dk1"/>
                </a:solidFill>
              </a:rPr>
              <a:t> by analyzing a user’s unique facial features, body type, and other personal attributes. Leveraging advanced technologies such as machine learning, deep learning, computer vision, and real-time applications, the system ensures accurate and contextually appropriate suggestions tailored to each user.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2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2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448" name="Google Shape;448;p42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Model Training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43847"/>
            <a:ext cx="82962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01472"/>
            <a:ext cx="8839198" cy="82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926514"/>
            <a:ext cx="8839203" cy="6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2"/>
          <p:cNvSpPr txBox="1"/>
          <p:nvPr/>
        </p:nvSpPr>
        <p:spPr>
          <a:xfrm>
            <a:off x="152400" y="574550"/>
            <a:ext cx="66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Combines the features extracted using VGG16 and data read from .csv file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152400" y="2279000"/>
            <a:ext cx="80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Encodes the body shape labels into numerical values to make them compatible with machine learning algorithms.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152400" y="3536938"/>
            <a:ext cx="66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Dataset is split into training (80%) &amp; testing (20%)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Model Training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6" name="Google Shape;46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7" name="Google Shape;46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04447"/>
            <a:ext cx="8839201" cy="132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375" y="574550"/>
            <a:ext cx="3883149" cy="2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3"/>
          <p:cNvSpPr txBox="1"/>
          <p:nvPr/>
        </p:nvSpPr>
        <p:spPr>
          <a:xfrm>
            <a:off x="0" y="1157850"/>
            <a:ext cx="49740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I have used Random Forest Classifier (RFC) for body shape classification.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It is a supervised machine learning algorithm.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Hyper parameter tuning is used in RFC.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44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Model Training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9" name="Google Shape;4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0" name="Google Shape;48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50" y="1299901"/>
            <a:ext cx="5274650" cy="25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4"/>
          <p:cNvSpPr txBox="1"/>
          <p:nvPr/>
        </p:nvSpPr>
        <p:spPr>
          <a:xfrm>
            <a:off x="587150" y="752563"/>
            <a:ext cx="66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This defines the hyperparameters that needs to be tuned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5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489" name="Google Shape;489;p45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490" name="Google Shape;490;p45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Model Training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1" name="Google Shape;49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2" name="Google Shape;49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00" y="700725"/>
            <a:ext cx="4541798" cy="25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625" y="1609475"/>
            <a:ext cx="5248526" cy="29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5"/>
          <p:cNvSpPr txBox="1"/>
          <p:nvPr/>
        </p:nvSpPr>
        <p:spPr>
          <a:xfrm>
            <a:off x="566500" y="3591275"/>
            <a:ext cx="23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Finds out the optimal hyper parameters and displays it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46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6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502" name="Google Shape;502;p46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503" name="Google Shape;503;p46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Model Training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4" name="Google Shape;50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00" y="3834559"/>
            <a:ext cx="46672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00" y="1079597"/>
            <a:ext cx="42291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00" y="2409447"/>
            <a:ext cx="58959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 txBox="1"/>
          <p:nvPr/>
        </p:nvSpPr>
        <p:spPr>
          <a:xfrm>
            <a:off x="305300" y="710300"/>
            <a:ext cx="67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Trains the best RFC model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09" name="Google Shape;509;p46"/>
          <p:cNvSpPr txBox="1"/>
          <p:nvPr/>
        </p:nvSpPr>
        <p:spPr>
          <a:xfrm>
            <a:off x="354825" y="2019900"/>
            <a:ext cx="67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Saves the RFC model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10" name="Google Shape;510;p46"/>
          <p:cNvSpPr txBox="1"/>
          <p:nvPr/>
        </p:nvSpPr>
        <p:spPr>
          <a:xfrm>
            <a:off x="354825" y="3404075"/>
            <a:ext cx="67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Saves the VGG16 model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47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Model Training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0" name="Google Shape;52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1" name="Google Shape;52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25" y="3455102"/>
            <a:ext cx="4810025" cy="9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425" y="1086334"/>
            <a:ext cx="54292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7"/>
          <p:cNvSpPr txBox="1"/>
          <p:nvPr/>
        </p:nvSpPr>
        <p:spPr>
          <a:xfrm>
            <a:off x="199425" y="686113"/>
            <a:ext cx="67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Evaluates the model performance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47"/>
          <p:cNvSpPr txBox="1"/>
          <p:nvPr/>
        </p:nvSpPr>
        <p:spPr>
          <a:xfrm>
            <a:off x="199425" y="2991525"/>
            <a:ext cx="67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Model gets an accuracy of 75%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48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8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532" name="Google Shape;532;p48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533" name="Google Shape;533;p48"/>
          <p:cNvSpPr txBox="1"/>
          <p:nvPr/>
        </p:nvSpPr>
        <p:spPr>
          <a:xfrm>
            <a:off x="354834" y="205247"/>
            <a:ext cx="26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Model Training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4" name="Google Shape;5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5" name="Google Shape;535;p48"/>
          <p:cNvSpPr txBox="1"/>
          <p:nvPr/>
        </p:nvSpPr>
        <p:spPr>
          <a:xfrm>
            <a:off x="448125" y="659713"/>
            <a:ext cx="67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Classification Report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36" name="Google Shape;5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75" y="1385975"/>
            <a:ext cx="6950694" cy="3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49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9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544" name="Google Shape;544;p49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545" name="Google Shape;545;p49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Commercialization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6" name="Google Shape;546;p49"/>
          <p:cNvSpPr txBox="1"/>
          <p:nvPr/>
        </p:nvSpPr>
        <p:spPr>
          <a:xfrm>
            <a:off x="539850" y="1039100"/>
            <a:ext cx="80643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B2C – Fashion Assistant App/Website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upload photos, their personal info &amp; get AI-driven outfit recommendations.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Revenue: Freemium model, subscriptions, affiliate marketing, in-app purchases.</a:t>
            </a:r>
            <a:b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B2B – E-Commerce &amp; Retail Integration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AI-powered recommendations integrated into fashion retail sites.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Revenue: SaaS subscription, API monetization, revenue sharing.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50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0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IT21322280    |   Shaakir J.H.M   |  24-25J-155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555" name="Google Shape;555;p50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556" name="Google Shape;556;p50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Commercialization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7" name="Google Shape;557;p50"/>
          <p:cNvSpPr txBox="1"/>
          <p:nvPr/>
        </p:nvSpPr>
        <p:spPr>
          <a:xfrm>
            <a:off x="539850" y="1039100"/>
            <a:ext cx="80643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White-Label Solution for Fashion Brands &amp; Stylists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AI recommendation tool for brands &amp; personal stylists.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Revenue: One-time setup fee + recurring subscription.</a:t>
            </a:r>
            <a:b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AI-Powered Virtual Try-On (Future Expansion)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AI with AR for a virtual dressing experience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Calibri"/>
              <a:buChar char="➢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Revenue: Premium AR features, business partnerships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/>
          <p:nvPr/>
        </p:nvSpPr>
        <p:spPr>
          <a:xfrm>
            <a:off x="917551" y="2210668"/>
            <a:ext cx="672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GB" sz="3400" u="none" cap="none" strike="noStrike">
                <a:solidFill>
                  <a:srgbClr val="242424"/>
                </a:solidFill>
              </a:rPr>
              <a:t>IT</a:t>
            </a:r>
            <a:r>
              <a:rPr b="1" lang="en-GB" sz="3400">
                <a:solidFill>
                  <a:srgbClr val="242424"/>
                </a:solidFill>
              </a:rPr>
              <a:t>21180798</a:t>
            </a:r>
            <a:r>
              <a:rPr b="1" i="0" lang="en-GB" sz="3400" u="none" cap="none" strike="noStrike">
                <a:solidFill>
                  <a:srgbClr val="242424"/>
                </a:solidFill>
              </a:rPr>
              <a:t> | </a:t>
            </a:r>
            <a:r>
              <a:rPr b="1" lang="en-GB" sz="3400">
                <a:solidFill>
                  <a:srgbClr val="242424"/>
                </a:solidFill>
              </a:rPr>
              <a:t>Vikasitha M.K.I.</a:t>
            </a:r>
            <a:endParaRPr b="1"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564" name="Google Shape;564;p51"/>
          <p:cNvSpPr txBox="1"/>
          <p:nvPr/>
        </p:nvSpPr>
        <p:spPr>
          <a:xfrm>
            <a:off x="1886250" y="2912513"/>
            <a:ext cx="57567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GB" sz="25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Specialization: </a:t>
            </a:r>
            <a:r>
              <a:rPr lang="en-GB" sz="2300">
                <a:solidFill>
                  <a:srgbClr val="242424"/>
                </a:solidFill>
              </a:rPr>
              <a:t>Information Technology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rgbClr val="242424"/>
              </a:solidFill>
            </a:endParaRPr>
          </a:p>
        </p:txBody>
      </p:sp>
      <p:sp>
        <p:nvSpPr>
          <p:cNvPr id="565" name="Google Shape;565;p51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51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1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1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pic>
        <p:nvPicPr>
          <p:cNvPr id="569" name="Google Shape;56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100" y="145913"/>
            <a:ext cx="1439695" cy="18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14900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0" y="4724400"/>
            <a:ext cx="9144000" cy="4762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5">
            <a:alphaModFix amt="80000"/>
          </a:blip>
          <a:srcRect b="23457" l="4556" r="0" t="23457"/>
          <a:stretch/>
        </p:blipFill>
        <p:spPr>
          <a:xfrm>
            <a:off x="2282587" y="4729163"/>
            <a:ext cx="686141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17/03/2025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0" y="4724400"/>
            <a:ext cx="9144000" cy="4762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2574555" y="286066"/>
            <a:ext cx="380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400" u="none" cap="none" strike="noStrike">
                <a:solidFill>
                  <a:srgbClr val="242424"/>
                </a:solidFill>
              </a:rPr>
              <a:t>RESEARCH </a:t>
            </a:r>
            <a:r>
              <a:rPr b="1" lang="en-GB" sz="2400">
                <a:solidFill>
                  <a:srgbClr val="242424"/>
                </a:solidFill>
              </a:rPr>
              <a:t>PROBLEM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943500" y="817725"/>
            <a:ext cx="6759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accurately extract and classify facial features and body types for personalized fashion and beauty recommendations?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analyze the interaction between multiple attributes and suggest a recommendation using machine learning and deep learning techniques?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develop an efficient and user-friendly virtual try-on system that allows real-time visualization of recommended hairstyles and hair colors?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minimize manual input errors and enhance recommendation accuracy by automating feature extraction through computer vision?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2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52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2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2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579" name="Google Shape;57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0" name="Google Shape;580;p52"/>
          <p:cNvSpPr txBox="1"/>
          <p:nvPr/>
        </p:nvSpPr>
        <p:spPr>
          <a:xfrm>
            <a:off x="683950" y="1526925"/>
            <a:ext cx="79050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Hair Cuts Transformation and Realistic Simulation for Personalized Recommendations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6" name="Google Shape;586;p53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Research Problem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7" name="Google Shape;587;p53"/>
          <p:cNvSpPr/>
          <p:nvPr/>
        </p:nvSpPr>
        <p:spPr>
          <a:xfrm>
            <a:off x="1103100" y="905763"/>
            <a:ext cx="6937800" cy="587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and where to use image processing while detecting the person’s region?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8" name="Google Shape;588;p53"/>
          <p:cNvSpPr/>
          <p:nvPr/>
        </p:nvSpPr>
        <p:spPr>
          <a:xfrm>
            <a:off x="1103100" y="2684650"/>
            <a:ext cx="6937800" cy="8265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technologies required to present real-time hairstyles that match the face shape?</a:t>
            </a:r>
            <a:endParaRPr/>
          </a:p>
        </p:txBody>
      </p:sp>
      <p:sp>
        <p:nvSpPr>
          <p:cNvPr id="589" name="Google Shape;589;p53"/>
          <p:cNvSpPr/>
          <p:nvPr/>
        </p:nvSpPr>
        <p:spPr>
          <a:xfrm>
            <a:off x="1103100" y="1690850"/>
            <a:ext cx="6937800" cy="8265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resources and machine learning or deep learning models are required to identify the face shapes?</a:t>
            </a:r>
            <a:endParaRPr/>
          </a:p>
        </p:txBody>
      </p:sp>
      <p:sp>
        <p:nvSpPr>
          <p:cNvPr id="590" name="Google Shape;590;p53"/>
          <p:cNvSpPr/>
          <p:nvPr/>
        </p:nvSpPr>
        <p:spPr>
          <a:xfrm>
            <a:off x="1103100" y="3678450"/>
            <a:ext cx="6937800" cy="8265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develop and implement deep learning models running in optimal conditions with minimal resource components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1" name="Google Shape;591;p53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p53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3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3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595" name="Google Shape;59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4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4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4"/>
          <p:cNvSpPr txBox="1"/>
          <p:nvPr/>
        </p:nvSpPr>
        <p:spPr>
          <a:xfrm>
            <a:off x="7538680" y="4945823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603" name="Google Shape;60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Methodology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05" name="Google Shape;60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7025" y="596850"/>
            <a:ext cx="4036355" cy="378733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4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5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5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5"/>
          <p:cNvSpPr txBox="1"/>
          <p:nvPr/>
        </p:nvSpPr>
        <p:spPr>
          <a:xfrm>
            <a:off x="7538680" y="4945823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614" name="Google Shape;61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5" name="Google Shape;615;p55"/>
          <p:cNvSpPr txBox="1"/>
          <p:nvPr/>
        </p:nvSpPr>
        <p:spPr>
          <a:xfrm>
            <a:off x="760075" y="369100"/>
            <a:ext cx="434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Specific and Sub Objective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6" name="Google Shape;616;p55"/>
          <p:cNvSpPr/>
          <p:nvPr/>
        </p:nvSpPr>
        <p:spPr>
          <a:xfrm>
            <a:off x="339275" y="1483250"/>
            <a:ext cx="2381400" cy="21327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Hair Cuts Transformation and Realistic Simulation for Personalized Recommendations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617" name="Google Shape;617;p55"/>
          <p:cNvSpPr/>
          <p:nvPr/>
        </p:nvSpPr>
        <p:spPr>
          <a:xfrm>
            <a:off x="3095950" y="1348375"/>
            <a:ext cx="51108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 Identification of User Face Shapes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18" name="Google Shape;618;p55"/>
          <p:cNvSpPr/>
          <p:nvPr/>
        </p:nvSpPr>
        <p:spPr>
          <a:xfrm>
            <a:off x="2987200" y="2043225"/>
            <a:ext cx="54480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Identification of Optimal Face Shape Based on User Attributes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19" name="Google Shape;619;p55"/>
          <p:cNvSpPr/>
          <p:nvPr/>
        </p:nvSpPr>
        <p:spPr>
          <a:xfrm>
            <a:off x="2829475" y="2738063"/>
            <a:ext cx="58722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Best </a:t>
            </a:r>
            <a:r>
              <a:rPr b="1" lang="en-GB">
                <a:solidFill>
                  <a:schemeClr val="lt1"/>
                </a:solidFill>
              </a:rPr>
              <a:t>Haircuts</a:t>
            </a:r>
            <a:r>
              <a:rPr b="1" lang="en-GB">
                <a:solidFill>
                  <a:schemeClr val="lt1"/>
                </a:solidFill>
              </a:rPr>
              <a:t> Suggestions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20" name="Google Shape;620;p55"/>
          <p:cNvSpPr/>
          <p:nvPr/>
        </p:nvSpPr>
        <p:spPr>
          <a:xfrm>
            <a:off x="3210175" y="3432075"/>
            <a:ext cx="51108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Generate Appropriate </a:t>
            </a:r>
            <a:r>
              <a:rPr b="1" lang="en-GB">
                <a:solidFill>
                  <a:schemeClr val="lt1"/>
                </a:solidFill>
              </a:rPr>
              <a:t>Haircuts</a:t>
            </a:r>
            <a:r>
              <a:rPr b="1" lang="en-GB">
                <a:solidFill>
                  <a:schemeClr val="lt1"/>
                </a:solidFill>
              </a:rPr>
              <a:t> For User Using XGBoost 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21" name="Google Shape;621;p55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6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6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6"/>
          <p:cNvSpPr txBox="1"/>
          <p:nvPr/>
        </p:nvSpPr>
        <p:spPr>
          <a:xfrm>
            <a:off x="7538680" y="4945823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629" name="Google Shape;62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0" name="Google Shape;630;p56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Finalized Dataset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31" name="Google Shape;631;p56" title="dataset 2.PNG"/>
          <p:cNvPicPr preferRelativeResize="0"/>
          <p:nvPr/>
        </p:nvPicPr>
        <p:blipFill rotWithShape="1">
          <a:blip r:embed="rId6">
            <a:alphaModFix/>
          </a:blip>
          <a:srcRect b="-7677" l="0" r="-8201" t="0"/>
          <a:stretch/>
        </p:blipFill>
        <p:spPr>
          <a:xfrm>
            <a:off x="4254100" y="950400"/>
            <a:ext cx="4079274" cy="32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6"/>
          <p:cNvSpPr txBox="1"/>
          <p:nvPr/>
        </p:nvSpPr>
        <p:spPr>
          <a:xfrm>
            <a:off x="589375" y="950400"/>
            <a:ext cx="3512400" cy="3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Used for a </a:t>
            </a:r>
            <a:r>
              <a:rPr b="1" lang="en-GB" sz="1200">
                <a:solidFill>
                  <a:schemeClr val="dk1"/>
                </a:solidFill>
              </a:rPr>
              <a:t>haircut recommendation system</a:t>
            </a:r>
            <a:r>
              <a:rPr lang="en-GB" sz="1200">
                <a:solidFill>
                  <a:schemeClr val="dk1"/>
                </a:solidFill>
              </a:rPr>
              <a:t> based on user attributes.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Total Records</a:t>
            </a:r>
            <a:r>
              <a:rPr lang="en-GB" sz="1200">
                <a:solidFill>
                  <a:schemeClr val="dk1"/>
                </a:solidFill>
              </a:rPr>
              <a:t> </a:t>
            </a:r>
            <a:r>
              <a:rPr b="1" lang="en-GB" sz="1200">
                <a:solidFill>
                  <a:schemeClr val="dk1"/>
                </a:solidFill>
              </a:rPr>
              <a:t>108,330</a:t>
            </a:r>
            <a:r>
              <a:rPr lang="en-GB" sz="1200">
                <a:solidFill>
                  <a:schemeClr val="dk1"/>
                </a:solidFill>
              </a:rPr>
              <a:t> entries for various haircut suggestions.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Features (Columns)</a:t>
            </a:r>
            <a:r>
              <a:rPr lang="en-GB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Gender</a:t>
            </a:r>
            <a:r>
              <a:rPr lang="en-GB" sz="1200">
                <a:solidFill>
                  <a:schemeClr val="dk1"/>
                </a:solidFill>
              </a:rPr>
              <a:t> – Male or Female.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Hair Type</a:t>
            </a:r>
            <a:r>
              <a:rPr lang="en-GB" sz="1200">
                <a:solidFill>
                  <a:schemeClr val="dk1"/>
                </a:solidFill>
              </a:rPr>
              <a:t> – Straight, Curly.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Face Shape</a:t>
            </a:r>
            <a:r>
              <a:rPr lang="en-GB" sz="1200">
                <a:solidFill>
                  <a:schemeClr val="dk1"/>
                </a:solidFill>
              </a:rPr>
              <a:t> – Round, Oval, Square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Look Type</a:t>
            </a:r>
            <a:r>
              <a:rPr lang="en-GB" sz="1200">
                <a:solidFill>
                  <a:schemeClr val="dk1"/>
                </a:solidFill>
              </a:rPr>
              <a:t> – Natural, Trendy, Professional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Occasion</a:t>
            </a:r>
            <a:r>
              <a:rPr lang="en-GB" sz="1200">
                <a:solidFill>
                  <a:schemeClr val="dk1"/>
                </a:solidFill>
              </a:rPr>
              <a:t> – Casual, Formal, Party.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Haircut Name</a:t>
            </a:r>
            <a:r>
              <a:rPr lang="en-GB" sz="1200">
                <a:solidFill>
                  <a:schemeClr val="dk1"/>
                </a:solidFill>
              </a:rPr>
              <a:t> – Name of the recommended haircut.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Description</a:t>
            </a:r>
            <a:r>
              <a:rPr lang="en-GB" sz="1200">
                <a:solidFill>
                  <a:schemeClr val="dk1"/>
                </a:solidFill>
              </a:rPr>
              <a:t> – Brief details about the haircut style.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633" name="Google Shape;633;p56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7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7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7"/>
          <p:cNvSpPr txBox="1"/>
          <p:nvPr/>
        </p:nvSpPr>
        <p:spPr>
          <a:xfrm>
            <a:off x="7538680" y="4945823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641" name="Google Shape;64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2" name="Google Shape;642;p57"/>
          <p:cNvSpPr txBox="1"/>
          <p:nvPr/>
        </p:nvSpPr>
        <p:spPr>
          <a:xfrm>
            <a:off x="760075" y="369100"/>
            <a:ext cx="6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Expected Output of the Model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43" name="Google Shape;643;p57" title="1a.PNG"/>
          <p:cNvPicPr preferRelativeResize="0"/>
          <p:nvPr/>
        </p:nvPicPr>
        <p:blipFill rotWithShape="1">
          <a:blip r:embed="rId6">
            <a:alphaModFix/>
          </a:blip>
          <a:srcRect b="3984" l="0" r="0" t="3984"/>
          <a:stretch/>
        </p:blipFill>
        <p:spPr>
          <a:xfrm>
            <a:off x="4898901" y="707788"/>
            <a:ext cx="3941126" cy="34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7"/>
          <p:cNvSpPr txBox="1"/>
          <p:nvPr/>
        </p:nvSpPr>
        <p:spPr>
          <a:xfrm>
            <a:off x="760075" y="1045075"/>
            <a:ext cx="34767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Why XGBoost?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XGBoost</a:t>
            </a:r>
            <a:r>
              <a:rPr lang="en-GB" sz="1200">
                <a:solidFill>
                  <a:schemeClr val="dk1"/>
                </a:solidFill>
              </a:rPr>
              <a:t> is used for the following reasons:</a:t>
            </a: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200">
                <a:solidFill>
                  <a:schemeClr val="dk1"/>
                </a:solidFill>
              </a:rPr>
              <a:t>It is </a:t>
            </a:r>
            <a:r>
              <a:rPr b="1" lang="en-GB" sz="1200">
                <a:solidFill>
                  <a:schemeClr val="dk1"/>
                </a:solidFill>
              </a:rPr>
              <a:t>highly efficient</a:t>
            </a:r>
            <a:r>
              <a:rPr lang="en-GB" sz="1200">
                <a:solidFill>
                  <a:schemeClr val="dk1"/>
                </a:solidFill>
              </a:rPr>
              <a:t> and optimized for speed and performance.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It </a:t>
            </a:r>
            <a:r>
              <a:rPr b="1" lang="en-GB" sz="1200">
                <a:solidFill>
                  <a:schemeClr val="dk1"/>
                </a:solidFill>
              </a:rPr>
              <a:t>handles missing values</a:t>
            </a:r>
            <a:r>
              <a:rPr lang="en-GB" sz="1200">
                <a:solidFill>
                  <a:schemeClr val="dk1"/>
                </a:solidFill>
              </a:rPr>
              <a:t> and large datasets well.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It can </a:t>
            </a:r>
            <a:r>
              <a:rPr b="1" lang="en-GB" sz="1200">
                <a:solidFill>
                  <a:schemeClr val="dk1"/>
                </a:solidFill>
              </a:rPr>
              <a:t>identify complex relationships</a:t>
            </a:r>
            <a:r>
              <a:rPr lang="en-GB" sz="1200">
                <a:solidFill>
                  <a:schemeClr val="dk1"/>
                </a:solidFill>
              </a:rPr>
              <a:t> between features.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It </a:t>
            </a:r>
            <a:r>
              <a:rPr b="1" lang="en-GB" sz="1200">
                <a:solidFill>
                  <a:schemeClr val="dk1"/>
                </a:solidFill>
              </a:rPr>
              <a:t>prevents overfitting</a:t>
            </a:r>
            <a:r>
              <a:rPr lang="en-GB" sz="1200">
                <a:solidFill>
                  <a:schemeClr val="dk1"/>
                </a:solidFill>
              </a:rPr>
              <a:t> using regularization.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It </a:t>
            </a:r>
            <a:r>
              <a:rPr b="1" lang="en-GB" sz="1200">
                <a:solidFill>
                  <a:schemeClr val="dk1"/>
                </a:solidFill>
              </a:rPr>
              <a:t>supports parallel computing</a:t>
            </a:r>
            <a:r>
              <a:rPr lang="en-GB" sz="1200">
                <a:solidFill>
                  <a:schemeClr val="dk1"/>
                </a:solidFill>
              </a:rPr>
              <a:t>, making training faster.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5" name="Google Shape;645;p57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58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8"/>
          <p:cNvSpPr txBox="1"/>
          <p:nvPr/>
        </p:nvSpPr>
        <p:spPr>
          <a:xfrm>
            <a:off x="7538680" y="4945823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653" name="Google Shape;65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4" name="Google Shape;654;p58"/>
          <p:cNvSpPr txBox="1"/>
          <p:nvPr/>
        </p:nvSpPr>
        <p:spPr>
          <a:xfrm>
            <a:off x="760075" y="369100"/>
            <a:ext cx="6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Model Configuration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5" name="Google Shape;655;p58"/>
          <p:cNvSpPr txBox="1"/>
          <p:nvPr/>
        </p:nvSpPr>
        <p:spPr>
          <a:xfrm>
            <a:off x="380575" y="1067325"/>
            <a:ext cx="30000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Training Dataset</a:t>
            </a:r>
            <a:r>
              <a:rPr lang="en-GB" sz="1100">
                <a:solidFill>
                  <a:schemeClr val="dk1"/>
                </a:solidFill>
              </a:rPr>
              <a:t>: 80% of the dataset for training.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Testing Dataset</a:t>
            </a:r>
            <a:r>
              <a:rPr lang="en-GB" sz="1100">
                <a:solidFill>
                  <a:schemeClr val="dk1"/>
                </a:solidFill>
              </a:rPr>
              <a:t>: 20% of the dataset for testing.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Oversampling</a:t>
            </a:r>
            <a:r>
              <a:rPr lang="en-GB" sz="1100">
                <a:solidFill>
                  <a:schemeClr val="dk1"/>
                </a:solidFill>
              </a:rPr>
              <a:t>: </a:t>
            </a:r>
            <a:r>
              <a:rPr b="1" lang="en-GB" sz="1100">
                <a:solidFill>
                  <a:schemeClr val="dk1"/>
                </a:solidFill>
              </a:rPr>
              <a:t>SMOTE</a:t>
            </a:r>
            <a:r>
              <a:rPr lang="en-GB" sz="1100">
                <a:solidFill>
                  <a:schemeClr val="dk1"/>
                </a:solidFill>
              </a:rPr>
              <a:t> is applied to balance the classes.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656" name="Google Shape;656;p58" title="2a.PNG"/>
          <p:cNvPicPr preferRelativeResize="0"/>
          <p:nvPr/>
        </p:nvPicPr>
        <p:blipFill rotWithShape="1">
          <a:blip r:embed="rId6">
            <a:alphaModFix/>
          </a:blip>
          <a:srcRect b="0" l="4313" r="4304" t="0"/>
          <a:stretch/>
        </p:blipFill>
        <p:spPr>
          <a:xfrm>
            <a:off x="3583022" y="229475"/>
            <a:ext cx="2769724" cy="228657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8"/>
          <p:cNvSpPr txBox="1"/>
          <p:nvPr/>
        </p:nvSpPr>
        <p:spPr>
          <a:xfrm>
            <a:off x="380575" y="2570788"/>
            <a:ext cx="30000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Performance Metrics: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Accuracy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Confusion Matrix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Classification Report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658" name="Google Shape;658;p58" title="3a.PNG"/>
          <p:cNvPicPr preferRelativeResize="0"/>
          <p:nvPr/>
        </p:nvPicPr>
        <p:blipFill rotWithShape="1">
          <a:blip r:embed="rId7">
            <a:alphaModFix/>
          </a:blip>
          <a:srcRect b="445" l="0" r="0" t="445"/>
          <a:stretch/>
        </p:blipFill>
        <p:spPr>
          <a:xfrm>
            <a:off x="5352320" y="2075350"/>
            <a:ext cx="3347175" cy="24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8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59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9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9"/>
          <p:cNvSpPr txBox="1"/>
          <p:nvPr/>
        </p:nvSpPr>
        <p:spPr>
          <a:xfrm>
            <a:off x="7538680" y="4945823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667" name="Google Shape;66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8" name="Google Shape;668;p59"/>
          <p:cNvSpPr txBox="1"/>
          <p:nvPr/>
        </p:nvSpPr>
        <p:spPr>
          <a:xfrm>
            <a:off x="760075" y="369100"/>
            <a:ext cx="6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Recommended Haircuts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69" name="Google Shape;669;p59" title="4a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5250" y="864150"/>
            <a:ext cx="4129652" cy="34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9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60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0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0"/>
          <p:cNvSpPr txBox="1"/>
          <p:nvPr/>
        </p:nvSpPr>
        <p:spPr>
          <a:xfrm>
            <a:off x="7538680" y="4945823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678" name="Google Shape;67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9" name="Google Shape;679;p60"/>
          <p:cNvSpPr txBox="1"/>
          <p:nvPr/>
        </p:nvSpPr>
        <p:spPr>
          <a:xfrm>
            <a:off x="760075" y="369100"/>
            <a:ext cx="733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Evidence of Completion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80" name="Google Shape;68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625" y="866675"/>
            <a:ext cx="1486625" cy="34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8275" y="866673"/>
            <a:ext cx="1486625" cy="341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3062" y="866696"/>
            <a:ext cx="1486625" cy="341011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0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4" name="Google Shape;684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425" y="866650"/>
            <a:ext cx="1486625" cy="341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5737" y="866638"/>
            <a:ext cx="1486625" cy="341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1"/>
          <p:cNvSpPr txBox="1"/>
          <p:nvPr/>
        </p:nvSpPr>
        <p:spPr>
          <a:xfrm>
            <a:off x="697150" y="117850"/>
            <a:ext cx="257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99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61"/>
          <p:cNvSpPr/>
          <p:nvPr/>
        </p:nvSpPr>
        <p:spPr>
          <a:xfrm>
            <a:off x="0" y="4724400"/>
            <a:ext cx="91440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61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1"/>
          <p:cNvSpPr txBox="1"/>
          <p:nvPr/>
        </p:nvSpPr>
        <p:spPr>
          <a:xfrm>
            <a:off x="2157004" y="486108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IT21213144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Senarathne D.R.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61"/>
          <p:cNvSpPr txBox="1"/>
          <p:nvPr/>
        </p:nvSpPr>
        <p:spPr>
          <a:xfrm>
            <a:off x="7647265" y="489182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695" name="Google Shape;69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6" name="Google Shape;696;p61"/>
          <p:cNvPicPr preferRelativeResize="0"/>
          <p:nvPr/>
        </p:nvPicPr>
        <p:blipFill rotWithShape="1">
          <a:blip r:embed="rId5">
            <a:alphaModFix/>
          </a:blip>
          <a:srcRect b="10875" l="0" r="0" t="10883"/>
          <a:stretch/>
        </p:blipFill>
        <p:spPr>
          <a:xfrm>
            <a:off x="7176625" y="197575"/>
            <a:ext cx="1619700" cy="168964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1"/>
          <p:cNvSpPr txBox="1"/>
          <p:nvPr/>
        </p:nvSpPr>
        <p:spPr>
          <a:xfrm>
            <a:off x="841942" y="2236668"/>
            <a:ext cx="649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GB" sz="3100" u="none" cap="none" strike="noStrike">
                <a:solidFill>
                  <a:srgbClr val="242424"/>
                </a:solidFill>
              </a:rPr>
              <a:t>IT</a:t>
            </a:r>
            <a:r>
              <a:rPr b="1" lang="en-GB" sz="3100">
                <a:solidFill>
                  <a:srgbClr val="242424"/>
                </a:solidFill>
              </a:rPr>
              <a:t>21213144</a:t>
            </a:r>
            <a:r>
              <a:rPr b="1" i="0" lang="en-GB" sz="3100" u="none" cap="none" strike="noStrike">
                <a:solidFill>
                  <a:srgbClr val="242424"/>
                </a:solidFill>
              </a:rPr>
              <a:t> | </a:t>
            </a:r>
            <a:r>
              <a:rPr b="1" lang="en-GB" sz="3100">
                <a:solidFill>
                  <a:srgbClr val="242424"/>
                </a:solidFill>
              </a:rPr>
              <a:t>Senarathne D.R</a:t>
            </a:r>
            <a:endParaRPr b="1"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698" name="Google Shape;698;p61"/>
          <p:cNvSpPr txBox="1"/>
          <p:nvPr/>
        </p:nvSpPr>
        <p:spPr>
          <a:xfrm>
            <a:off x="1241269" y="2910945"/>
            <a:ext cx="558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Specialization : </a:t>
            </a:r>
            <a:r>
              <a:rPr lang="en-GB" sz="2300">
                <a:solidFill>
                  <a:srgbClr val="242424"/>
                </a:solidFill>
              </a:rPr>
              <a:t>Information Technology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 amt="80000"/>
          </a:blip>
          <a:srcRect b="0" l="0" r="36908" t="0"/>
          <a:stretch/>
        </p:blipFill>
        <p:spPr>
          <a:xfrm>
            <a:off x="0" y="4724400"/>
            <a:ext cx="257455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0" y="4724400"/>
            <a:ext cx="9144000" cy="4762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5">
            <a:alphaModFix amt="80000"/>
          </a:blip>
          <a:srcRect b="23457" l="4556" r="0" t="23457"/>
          <a:stretch/>
        </p:blipFill>
        <p:spPr>
          <a:xfrm>
            <a:off x="2282587" y="4724388"/>
            <a:ext cx="6861414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7859565" y="4858213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17/03/2025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388715" y="1271244"/>
            <a:ext cx="2737200" cy="48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5122280" y="1266471"/>
            <a:ext cx="2737289" cy="4762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2013898" y="174675"/>
            <a:ext cx="529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400">
                <a:solidFill>
                  <a:srgbClr val="242424"/>
                </a:solidFill>
              </a:rPr>
              <a:t>RESEARCH </a:t>
            </a:r>
            <a:r>
              <a:rPr b="1" i="0" lang="en-GB" sz="2400" u="none" cap="none" strike="noStrike">
                <a:solidFill>
                  <a:srgbClr val="242424"/>
                </a:solidFill>
              </a:rPr>
              <a:t>OBJECTIVES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545863" y="889727"/>
            <a:ext cx="230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GB" sz="1700" u="none" cap="none" strike="noStrike">
                <a:solidFill>
                  <a:srgbClr val="242424"/>
                </a:solidFill>
              </a:rPr>
              <a:t>Main Objective</a:t>
            </a:r>
            <a:endParaRPr b="1"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177859" y="897338"/>
            <a:ext cx="230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GB" sz="1700" u="none" cap="none" strike="noStrike">
                <a:solidFill>
                  <a:srgbClr val="242424"/>
                </a:solidFill>
              </a:rPr>
              <a:t>Sub Objectives</a:t>
            </a:r>
            <a:endParaRPr b="1"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88675" y="1395975"/>
            <a:ext cx="4087800" cy="30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based personalized fashion and beauty recommendation system for the young generation.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239375" y="1378750"/>
            <a:ext cx="3699600" cy="30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Hair Style Transformation and Realistic Simulation for Personalized Recommendation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Personalized Hair Color Recommendation with Real-Time Application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Recommendation based on body type &amp; skin tone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Makeup recommendation based on facial features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62"/>
          <p:cNvPicPr preferRelativeResize="0"/>
          <p:nvPr/>
        </p:nvPicPr>
        <p:blipFill rotWithShape="1">
          <a:blip r:embed="rId4">
            <a:alphaModFix amt="80000"/>
          </a:blip>
          <a:srcRect b="0" l="0" r="52090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2"/>
          <p:cNvPicPr preferRelativeResize="0"/>
          <p:nvPr/>
        </p:nvPicPr>
        <p:blipFill rotWithShape="1">
          <a:blip r:embed="rId5">
            <a:alphaModFix amt="27000"/>
          </a:blip>
          <a:srcRect b="23457" l="0" r="0" t="23457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2"/>
          <p:cNvSpPr txBox="1"/>
          <p:nvPr/>
        </p:nvSpPr>
        <p:spPr>
          <a:xfrm>
            <a:off x="7705660" y="4857808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pic>
        <p:nvPicPr>
          <p:cNvPr id="706" name="Google Shape;706;p62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8" name="Google Shape;708;p62"/>
          <p:cNvSpPr txBox="1"/>
          <p:nvPr/>
        </p:nvSpPr>
        <p:spPr>
          <a:xfrm>
            <a:off x="1405050" y="1349600"/>
            <a:ext cx="63339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Makeup recommendation based on       facial features.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09" name="Google Shape;709;p62"/>
          <p:cNvSpPr txBox="1"/>
          <p:nvPr/>
        </p:nvSpPr>
        <p:spPr>
          <a:xfrm>
            <a:off x="2040341" y="483698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IT21213144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Senarathne D.R.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63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3"/>
          <p:cNvPicPr preferRelativeResize="0"/>
          <p:nvPr/>
        </p:nvPicPr>
        <p:blipFill rotWithShape="1">
          <a:blip r:embed="rId5">
            <a:alphaModFix amt="27000"/>
          </a:blip>
          <a:srcRect b="23453" l="0" r="0" t="23459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3"/>
          <p:cNvSpPr txBox="1"/>
          <p:nvPr/>
        </p:nvSpPr>
        <p:spPr>
          <a:xfrm>
            <a:off x="7705660" y="4857808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pic>
        <p:nvPicPr>
          <p:cNvPr id="717" name="Google Shape;717;p63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9" name="Google Shape;719;p63"/>
          <p:cNvSpPr txBox="1"/>
          <p:nvPr/>
        </p:nvSpPr>
        <p:spPr>
          <a:xfrm>
            <a:off x="2040341" y="483698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IT21213144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Senarathne D.R.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3"/>
          <p:cNvSpPr txBox="1"/>
          <p:nvPr/>
        </p:nvSpPr>
        <p:spPr>
          <a:xfrm>
            <a:off x="426275" y="352325"/>
            <a:ext cx="302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</a:rPr>
              <a:t>Methodology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721" name="Google Shape;721;p63"/>
          <p:cNvSpPr/>
          <p:nvPr/>
        </p:nvSpPr>
        <p:spPr>
          <a:xfrm>
            <a:off x="329525" y="1096200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Collection</a:t>
            </a:r>
            <a:endParaRPr/>
          </a:p>
        </p:txBody>
      </p:sp>
      <p:sp>
        <p:nvSpPr>
          <p:cNvPr id="722" name="Google Shape;722;p63"/>
          <p:cNvSpPr/>
          <p:nvPr/>
        </p:nvSpPr>
        <p:spPr>
          <a:xfrm>
            <a:off x="329525" y="1960950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/>
              <a:t>Feature Extraction</a:t>
            </a:r>
            <a:endParaRPr sz="1200"/>
          </a:p>
        </p:txBody>
      </p:sp>
      <p:sp>
        <p:nvSpPr>
          <p:cNvPr id="723" name="Google Shape;723;p63"/>
          <p:cNvSpPr/>
          <p:nvPr/>
        </p:nvSpPr>
        <p:spPr>
          <a:xfrm>
            <a:off x="329525" y="2899563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Preprocessing </a:t>
            </a:r>
            <a:endParaRPr/>
          </a:p>
        </p:txBody>
      </p:sp>
      <p:sp>
        <p:nvSpPr>
          <p:cNvPr id="724" name="Google Shape;724;p63"/>
          <p:cNvSpPr/>
          <p:nvPr/>
        </p:nvSpPr>
        <p:spPr>
          <a:xfrm>
            <a:off x="4736700" y="1069963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Model </a:t>
            </a:r>
            <a:r>
              <a:rPr lang="en-GB" sz="1200">
                <a:solidFill>
                  <a:schemeClr val="dk1"/>
                </a:solidFill>
              </a:rPr>
              <a:t>Development</a:t>
            </a:r>
            <a:endParaRPr/>
          </a:p>
        </p:txBody>
      </p:sp>
      <p:sp>
        <p:nvSpPr>
          <p:cNvPr id="725" name="Google Shape;725;p63"/>
          <p:cNvSpPr/>
          <p:nvPr/>
        </p:nvSpPr>
        <p:spPr>
          <a:xfrm>
            <a:off x="4845450" y="2007888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Prediction and Output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64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4"/>
          <p:cNvPicPr preferRelativeResize="0"/>
          <p:nvPr/>
        </p:nvPicPr>
        <p:blipFill rotWithShape="1">
          <a:blip r:embed="rId5">
            <a:alphaModFix amt="27000"/>
          </a:blip>
          <a:srcRect b="23453" l="0" r="0" t="23459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4"/>
          <p:cNvSpPr txBox="1"/>
          <p:nvPr/>
        </p:nvSpPr>
        <p:spPr>
          <a:xfrm>
            <a:off x="7705660" y="4857808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pic>
        <p:nvPicPr>
          <p:cNvPr id="733" name="Google Shape;733;p64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4"/>
          <p:cNvSpPr txBox="1"/>
          <p:nvPr/>
        </p:nvSpPr>
        <p:spPr>
          <a:xfrm>
            <a:off x="407875" y="4320250"/>
            <a:ext cx="255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Pro</a:t>
            </a:r>
            <a:r>
              <a:rPr lang="en-GB" sz="1600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gress</a:t>
            </a: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 Presentation 1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64"/>
          <p:cNvSpPr txBox="1"/>
          <p:nvPr/>
        </p:nvSpPr>
        <p:spPr>
          <a:xfrm>
            <a:off x="7208250" y="4258750"/>
            <a:ext cx="17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2400">
                <a:solidFill>
                  <a:srgbClr val="192954"/>
                </a:solidFill>
              </a:rPr>
              <a:t>24-25J-155</a:t>
            </a:r>
            <a:endParaRPr b="0" i="0" sz="2400" u="none" cap="none" strike="noStrike">
              <a:solidFill>
                <a:srgbClr val="19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7" name="Google Shape;737;p64"/>
          <p:cNvSpPr txBox="1"/>
          <p:nvPr/>
        </p:nvSpPr>
        <p:spPr>
          <a:xfrm>
            <a:off x="760075" y="369100"/>
            <a:ext cx="434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Specific and Sub Objective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8" name="Google Shape;738;p64"/>
          <p:cNvSpPr/>
          <p:nvPr/>
        </p:nvSpPr>
        <p:spPr>
          <a:xfrm>
            <a:off x="339275" y="1483250"/>
            <a:ext cx="2381400" cy="21327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</a:rPr>
              <a:t>Makeup </a:t>
            </a:r>
            <a:r>
              <a:rPr b="1" lang="en-GB">
                <a:solidFill>
                  <a:srgbClr val="1C4587"/>
                </a:solidFill>
              </a:rPr>
              <a:t>recommendation</a:t>
            </a:r>
            <a:r>
              <a:rPr b="1" lang="en-GB">
                <a:solidFill>
                  <a:srgbClr val="1C4587"/>
                </a:solidFill>
              </a:rPr>
              <a:t> based on facial features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39" name="Google Shape;739;p64"/>
          <p:cNvSpPr/>
          <p:nvPr/>
        </p:nvSpPr>
        <p:spPr>
          <a:xfrm>
            <a:off x="3095950" y="1348375"/>
            <a:ext cx="51108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 Identification of User Facial Features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40" name="Google Shape;740;p64"/>
          <p:cNvSpPr/>
          <p:nvPr/>
        </p:nvSpPr>
        <p:spPr>
          <a:xfrm>
            <a:off x="2987200" y="2043225"/>
            <a:ext cx="54480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Identification of Optimal makeup look Based on User Attributes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41" name="Google Shape;741;p64"/>
          <p:cNvSpPr/>
          <p:nvPr/>
        </p:nvSpPr>
        <p:spPr>
          <a:xfrm>
            <a:off x="2829475" y="2738063"/>
            <a:ext cx="58722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Recommend</a:t>
            </a:r>
            <a:r>
              <a:rPr b="1" lang="en-GB">
                <a:solidFill>
                  <a:schemeClr val="lt1"/>
                </a:solidFill>
              </a:rPr>
              <a:t> Suitable Makeup look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42" name="Google Shape;742;p64"/>
          <p:cNvSpPr/>
          <p:nvPr/>
        </p:nvSpPr>
        <p:spPr>
          <a:xfrm>
            <a:off x="2829475" y="3450500"/>
            <a:ext cx="5872200" cy="3936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Generate makeup look image with a description of how each features makeup will apply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5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5"/>
          <p:cNvPicPr preferRelativeResize="0"/>
          <p:nvPr/>
        </p:nvPicPr>
        <p:blipFill rotWithShape="1">
          <a:blip r:embed="rId5">
            <a:alphaModFix amt="27000"/>
          </a:blip>
          <a:srcRect b="23453" l="0" r="0" t="23459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5"/>
          <p:cNvSpPr txBox="1"/>
          <p:nvPr/>
        </p:nvSpPr>
        <p:spPr>
          <a:xfrm>
            <a:off x="7705660" y="4857808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1000">
              <a:solidFill>
                <a:srgbClr val="242424"/>
              </a:solidFill>
            </a:endParaRPr>
          </a:p>
        </p:txBody>
      </p:sp>
      <p:pic>
        <p:nvPicPr>
          <p:cNvPr id="750" name="Google Shape;750;p65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2" name="Google Shape;752;p65"/>
          <p:cNvSpPr txBox="1"/>
          <p:nvPr/>
        </p:nvSpPr>
        <p:spPr>
          <a:xfrm>
            <a:off x="2040341" y="483698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IT21213144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Senarathne D.R.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5"/>
          <p:cNvSpPr txBox="1"/>
          <p:nvPr/>
        </p:nvSpPr>
        <p:spPr>
          <a:xfrm>
            <a:off x="426275" y="352325"/>
            <a:ext cx="302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</a:rPr>
              <a:t>Research Problems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754" name="Google Shape;754;p65"/>
          <p:cNvSpPr/>
          <p:nvPr/>
        </p:nvSpPr>
        <p:spPr>
          <a:xfrm>
            <a:off x="535000" y="964025"/>
            <a:ext cx="6937800" cy="6474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The accuracy of facial feature extraction is a major challenge, especially for lip shape and eyebrow structure.</a:t>
            </a:r>
            <a:endParaRPr sz="1200"/>
          </a:p>
        </p:txBody>
      </p:sp>
      <p:sp>
        <p:nvSpPr>
          <p:cNvPr id="755" name="Google Shape;755;p65"/>
          <p:cNvSpPr/>
          <p:nvPr/>
        </p:nvSpPr>
        <p:spPr>
          <a:xfrm>
            <a:off x="535000" y="1798700"/>
            <a:ext cx="6937800" cy="6474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Lighting, image quality, and facial angles can affect the correct detection of features.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6" name="Google Shape;756;p65"/>
          <p:cNvSpPr/>
          <p:nvPr/>
        </p:nvSpPr>
        <p:spPr>
          <a:xfrm>
            <a:off x="535000" y="2709550"/>
            <a:ext cx="6937800" cy="6714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Many existing datasets lack diversity, leading to biases in makeup recommendations.</a:t>
            </a:r>
            <a:endParaRPr sz="1200"/>
          </a:p>
        </p:txBody>
      </p:sp>
      <p:sp>
        <p:nvSpPr>
          <p:cNvPr id="757" name="Google Shape;757;p65"/>
          <p:cNvSpPr/>
          <p:nvPr/>
        </p:nvSpPr>
        <p:spPr>
          <a:xfrm>
            <a:off x="535000" y="3644400"/>
            <a:ext cx="6937800" cy="6714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T</a:t>
            </a:r>
            <a:r>
              <a:rPr lang="en-GB">
                <a:solidFill>
                  <a:schemeClr val="dk2"/>
                </a:solidFill>
              </a:rPr>
              <a:t>he recommendations must align with professional makeup artist expertise to gain user trust.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6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6"/>
          <p:cNvPicPr preferRelativeResize="0"/>
          <p:nvPr/>
        </p:nvPicPr>
        <p:blipFill rotWithShape="1">
          <a:blip r:embed="rId5">
            <a:alphaModFix amt="27000"/>
          </a:blip>
          <a:srcRect b="23453" l="0" r="0" t="23459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6"/>
          <p:cNvSpPr txBox="1"/>
          <p:nvPr/>
        </p:nvSpPr>
        <p:spPr>
          <a:xfrm>
            <a:off x="7705660" y="4857808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1000">
              <a:solidFill>
                <a:srgbClr val="242424"/>
              </a:solidFill>
            </a:endParaRPr>
          </a:p>
        </p:txBody>
      </p:sp>
      <p:pic>
        <p:nvPicPr>
          <p:cNvPr id="765" name="Google Shape;765;p66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6"/>
          <p:cNvSpPr txBox="1"/>
          <p:nvPr/>
        </p:nvSpPr>
        <p:spPr>
          <a:xfrm>
            <a:off x="407875" y="4320250"/>
            <a:ext cx="255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Pro</a:t>
            </a:r>
            <a:r>
              <a:rPr lang="en-GB" sz="1600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gress</a:t>
            </a: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 Presentation 1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66"/>
          <p:cNvSpPr txBox="1"/>
          <p:nvPr/>
        </p:nvSpPr>
        <p:spPr>
          <a:xfrm>
            <a:off x="7208250" y="4258750"/>
            <a:ext cx="17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2400">
                <a:solidFill>
                  <a:srgbClr val="192954"/>
                </a:solidFill>
              </a:rPr>
              <a:t>24-25J-155</a:t>
            </a:r>
            <a:endParaRPr b="0" i="0" sz="2400" u="none" cap="none" strike="noStrike">
              <a:solidFill>
                <a:srgbClr val="19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9" name="Google Shape;769;p66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Finalized Dataset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0" name="Google Shape;770;p66"/>
          <p:cNvSpPr txBox="1"/>
          <p:nvPr/>
        </p:nvSpPr>
        <p:spPr>
          <a:xfrm>
            <a:off x="602575" y="1078650"/>
            <a:ext cx="5963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Total dataset records for makeup recommendation model contain of 586901 with different attributes taken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Gender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Hair type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Look type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Occasion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Occupation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Eyebrow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Face shape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Lip shape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Skin color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Makeup recommendation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71" name="Google Shape;771;p66"/>
          <p:cNvPicPr preferRelativeResize="0"/>
          <p:nvPr/>
        </p:nvPicPr>
        <p:blipFill rotWithShape="1">
          <a:blip r:embed="rId6">
            <a:alphaModFix/>
          </a:blip>
          <a:srcRect b="10976" l="0" r="37648" t="0"/>
          <a:stretch/>
        </p:blipFill>
        <p:spPr>
          <a:xfrm>
            <a:off x="3842275" y="1529900"/>
            <a:ext cx="4890950" cy="25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67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7"/>
          <p:cNvPicPr preferRelativeResize="0"/>
          <p:nvPr/>
        </p:nvPicPr>
        <p:blipFill rotWithShape="1">
          <a:blip r:embed="rId5">
            <a:alphaModFix amt="27000"/>
          </a:blip>
          <a:srcRect b="23453" l="0" r="0" t="23459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7"/>
          <p:cNvSpPr txBox="1"/>
          <p:nvPr/>
        </p:nvSpPr>
        <p:spPr>
          <a:xfrm>
            <a:off x="7705660" y="4857808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pic>
        <p:nvPicPr>
          <p:cNvPr id="779" name="Google Shape;779;p67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7"/>
          <p:cNvSpPr txBox="1"/>
          <p:nvPr/>
        </p:nvSpPr>
        <p:spPr>
          <a:xfrm>
            <a:off x="407875" y="4320250"/>
            <a:ext cx="255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Pro</a:t>
            </a:r>
            <a:r>
              <a:rPr lang="en-GB" sz="1600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gress</a:t>
            </a: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 Presentation 1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7"/>
          <p:cNvSpPr txBox="1"/>
          <p:nvPr/>
        </p:nvSpPr>
        <p:spPr>
          <a:xfrm>
            <a:off x="7208250" y="4258750"/>
            <a:ext cx="17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2400">
                <a:solidFill>
                  <a:srgbClr val="192954"/>
                </a:solidFill>
              </a:rPr>
              <a:t>24-25J-155</a:t>
            </a:r>
            <a:endParaRPr b="0" i="0" sz="2400" u="none" cap="none" strike="noStrike">
              <a:solidFill>
                <a:srgbClr val="19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3" name="Google Shape;783;p67"/>
          <p:cNvSpPr txBox="1"/>
          <p:nvPr/>
        </p:nvSpPr>
        <p:spPr>
          <a:xfrm>
            <a:off x="760075" y="369100"/>
            <a:ext cx="6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Expected Output of the Model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4" name="Google Shape;784;p67"/>
          <p:cNvSpPr txBox="1"/>
          <p:nvPr/>
        </p:nvSpPr>
        <p:spPr>
          <a:xfrm>
            <a:off x="1152650" y="1072500"/>
            <a:ext cx="3000000" cy="29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Why XGBoost?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XGBoost</a:t>
            </a:r>
            <a:r>
              <a:rPr lang="en-GB" sz="1100">
                <a:solidFill>
                  <a:schemeClr val="dk1"/>
                </a:solidFill>
              </a:rPr>
              <a:t> is used for the following reasons: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is highly efficient, fast, and optimized for large datasets.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prevents overfitting through regularization techniques.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can model complex, non-linear relationships between features.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supports parallel processing, making the training process faster.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It performs well in classification tasks, such as predicting hair color based on user features.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785" name="Google Shape;78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5050" y="860200"/>
            <a:ext cx="4686551" cy="310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68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8"/>
          <p:cNvPicPr preferRelativeResize="0"/>
          <p:nvPr/>
        </p:nvPicPr>
        <p:blipFill rotWithShape="1">
          <a:blip r:embed="rId5">
            <a:alphaModFix amt="27000"/>
          </a:blip>
          <a:srcRect b="23453" l="0" r="0" t="23459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68"/>
          <p:cNvSpPr txBox="1"/>
          <p:nvPr/>
        </p:nvSpPr>
        <p:spPr>
          <a:xfrm>
            <a:off x="7705660" y="4857808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68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8"/>
          <p:cNvSpPr txBox="1"/>
          <p:nvPr/>
        </p:nvSpPr>
        <p:spPr>
          <a:xfrm>
            <a:off x="407875" y="4320250"/>
            <a:ext cx="255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Pro</a:t>
            </a:r>
            <a:r>
              <a:rPr lang="en-GB" sz="1600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gress</a:t>
            </a: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 Presentation 1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68"/>
          <p:cNvSpPr txBox="1"/>
          <p:nvPr/>
        </p:nvSpPr>
        <p:spPr>
          <a:xfrm>
            <a:off x="7208250" y="4258750"/>
            <a:ext cx="17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2400">
                <a:solidFill>
                  <a:srgbClr val="192954"/>
                </a:solidFill>
              </a:rPr>
              <a:t>24-25J-155</a:t>
            </a:r>
            <a:endParaRPr b="0" i="0" sz="2400" u="none" cap="none" strike="noStrike">
              <a:solidFill>
                <a:srgbClr val="19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7" name="Google Shape;797;p68"/>
          <p:cNvSpPr txBox="1"/>
          <p:nvPr/>
        </p:nvSpPr>
        <p:spPr>
          <a:xfrm>
            <a:off x="760075" y="369100"/>
            <a:ext cx="6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Model Configuration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8" name="Google Shape;79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7625" y="571475"/>
            <a:ext cx="4116875" cy="33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8"/>
          <p:cNvSpPr txBox="1"/>
          <p:nvPr/>
        </p:nvSpPr>
        <p:spPr>
          <a:xfrm>
            <a:off x="760075" y="1329925"/>
            <a:ext cx="35124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Training Dataset</a:t>
            </a:r>
            <a:r>
              <a:rPr lang="en-GB" sz="1100">
                <a:solidFill>
                  <a:schemeClr val="dk1"/>
                </a:solidFill>
              </a:rPr>
              <a:t>: 80%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Testing Dataset</a:t>
            </a:r>
            <a:r>
              <a:rPr lang="en-GB" sz="1100">
                <a:solidFill>
                  <a:schemeClr val="dk1"/>
                </a:solidFill>
              </a:rPr>
              <a:t>: 20%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Oversampling</a:t>
            </a:r>
            <a:r>
              <a:rPr lang="en-GB" sz="1100">
                <a:solidFill>
                  <a:schemeClr val="dk1"/>
                </a:solidFill>
              </a:rPr>
              <a:t>: SMOTE applied to balance classes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Algorithm</a:t>
            </a:r>
            <a:r>
              <a:rPr lang="en-GB" sz="1100">
                <a:solidFill>
                  <a:schemeClr val="dk1"/>
                </a:solidFill>
              </a:rPr>
              <a:t>: XGBoost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Performance Metrics</a:t>
            </a:r>
            <a:r>
              <a:rPr lang="en-GB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Accuracy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Confusion Matrix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Classification Report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69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9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69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sz="1000">
              <a:solidFill>
                <a:srgbClr val="242424"/>
              </a:solidFill>
            </a:endParaRPr>
          </a:p>
        </p:txBody>
      </p:sp>
      <p:sp>
        <p:nvSpPr>
          <p:cNvPr id="807" name="Google Shape;80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8" name="Google Shape;808;p69"/>
          <p:cNvSpPr txBox="1"/>
          <p:nvPr/>
        </p:nvSpPr>
        <p:spPr>
          <a:xfrm>
            <a:off x="760075" y="369100"/>
            <a:ext cx="733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Evidence of Completion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09" name="Google Shape;80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625" y="866675"/>
            <a:ext cx="1486625" cy="34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8275" y="866673"/>
            <a:ext cx="1486625" cy="341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3062" y="866696"/>
            <a:ext cx="1486625" cy="341011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9"/>
          <p:cNvSpPr txBox="1"/>
          <p:nvPr/>
        </p:nvSpPr>
        <p:spPr>
          <a:xfrm>
            <a:off x="2067329" y="4854234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242424"/>
                </a:solidFill>
              </a:rPr>
              <a:t>IT21180798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 </a:t>
            </a:r>
            <a:r>
              <a:rPr lang="en-GB">
                <a:solidFill>
                  <a:srgbClr val="242424"/>
                </a:solidFill>
              </a:rPr>
              <a:t>Vikasitha M.K.I. 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2</a:t>
            </a:r>
            <a:r>
              <a:rPr lang="en-GB">
                <a:solidFill>
                  <a:srgbClr val="242424"/>
                </a:solidFill>
              </a:rPr>
              <a:t>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69" title="WhatsApp Image 2025-03-18 at 14.44.28_010cab91.jp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57825" y="866662"/>
            <a:ext cx="1486625" cy="341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70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70"/>
          <p:cNvPicPr preferRelativeResize="0"/>
          <p:nvPr/>
        </p:nvPicPr>
        <p:blipFill rotWithShape="1">
          <a:blip r:embed="rId5">
            <a:alphaModFix amt="27000"/>
          </a:blip>
          <a:srcRect b="23453" l="0" r="0" t="23459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0"/>
          <p:cNvSpPr txBox="1"/>
          <p:nvPr/>
        </p:nvSpPr>
        <p:spPr>
          <a:xfrm>
            <a:off x="7705660" y="4857808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p70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0"/>
          <p:cNvSpPr txBox="1"/>
          <p:nvPr/>
        </p:nvSpPr>
        <p:spPr>
          <a:xfrm>
            <a:off x="3389075" y="1539900"/>
            <a:ext cx="255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GB" sz="7200">
                <a:solidFill>
                  <a:srgbClr val="192954"/>
                </a:solidFill>
              </a:rPr>
              <a:t>Q &amp; A</a:t>
            </a:r>
            <a:endParaRPr b="1" i="0" sz="7200" u="none" cap="none" strike="noStrike">
              <a:solidFill>
                <a:srgbClr val="000000"/>
              </a:solidFill>
            </a:endParaRPr>
          </a:p>
        </p:txBody>
      </p:sp>
      <p:sp>
        <p:nvSpPr>
          <p:cNvPr id="823" name="Google Shape;823;p70"/>
          <p:cNvSpPr txBox="1"/>
          <p:nvPr/>
        </p:nvSpPr>
        <p:spPr>
          <a:xfrm>
            <a:off x="407875" y="4320250"/>
            <a:ext cx="255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Pro</a:t>
            </a:r>
            <a:r>
              <a:rPr lang="en-GB" sz="1600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gress</a:t>
            </a: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 Presentation 1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4" name="Google Shape;824;p70"/>
          <p:cNvSpPr txBox="1"/>
          <p:nvPr/>
        </p:nvSpPr>
        <p:spPr>
          <a:xfrm>
            <a:off x="7208250" y="4258750"/>
            <a:ext cx="17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2400">
                <a:solidFill>
                  <a:srgbClr val="192954"/>
                </a:solidFill>
              </a:rPr>
              <a:t>24-25J-155</a:t>
            </a:r>
            <a:endParaRPr b="0" i="0" sz="2400" u="none" cap="none" strike="noStrike">
              <a:solidFill>
                <a:srgbClr val="19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71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24400"/>
            <a:ext cx="1955027" cy="44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1"/>
          <p:cNvPicPr preferRelativeResize="0"/>
          <p:nvPr/>
        </p:nvPicPr>
        <p:blipFill rotWithShape="1">
          <a:blip r:embed="rId5">
            <a:alphaModFix amt="27000"/>
          </a:blip>
          <a:srcRect b="23453" l="0" r="0" t="23459"/>
          <a:stretch/>
        </p:blipFill>
        <p:spPr>
          <a:xfrm>
            <a:off x="1955027" y="4729163"/>
            <a:ext cx="7188973" cy="4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1"/>
          <p:cNvSpPr txBox="1"/>
          <p:nvPr/>
        </p:nvSpPr>
        <p:spPr>
          <a:xfrm>
            <a:off x="7705660" y="4857808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71"/>
          <p:cNvPicPr preferRelativeResize="0"/>
          <p:nvPr/>
        </p:nvPicPr>
        <p:blipFill rotWithShape="1">
          <a:blip r:embed="rId4">
            <a:alphaModFix amt="80000"/>
          </a:blip>
          <a:srcRect b="0" l="0" r="52088" t="0"/>
          <a:stretch/>
        </p:blipFill>
        <p:spPr>
          <a:xfrm>
            <a:off x="0" y="4702950"/>
            <a:ext cx="195502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71"/>
          <p:cNvSpPr txBox="1"/>
          <p:nvPr/>
        </p:nvSpPr>
        <p:spPr>
          <a:xfrm>
            <a:off x="3357900" y="2302350"/>
            <a:ext cx="2428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GB" sz="3500">
                <a:solidFill>
                  <a:srgbClr val="192954"/>
                </a:solidFill>
              </a:rPr>
              <a:t>Thank You!</a:t>
            </a:r>
            <a:endParaRPr b="1"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835" name="Google Shape;835;p71"/>
          <p:cNvSpPr txBox="1"/>
          <p:nvPr/>
        </p:nvSpPr>
        <p:spPr>
          <a:xfrm>
            <a:off x="407875" y="4320250"/>
            <a:ext cx="2560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600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Progress </a:t>
            </a:r>
            <a:r>
              <a:rPr i="0" lang="en-GB" sz="1600" u="none" cap="none" strike="noStrike">
                <a:solidFill>
                  <a:srgbClr val="192954"/>
                </a:solidFill>
                <a:latin typeface="Montserrat"/>
                <a:ea typeface="Montserrat"/>
                <a:cs typeface="Montserrat"/>
                <a:sym typeface="Montserrat"/>
              </a:rPr>
              <a:t>Presentation 1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71"/>
          <p:cNvSpPr txBox="1"/>
          <p:nvPr/>
        </p:nvSpPr>
        <p:spPr>
          <a:xfrm>
            <a:off x="7208250" y="4258750"/>
            <a:ext cx="17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2400">
                <a:solidFill>
                  <a:srgbClr val="192954"/>
                </a:solidFill>
              </a:rPr>
              <a:t>24-25J-155</a:t>
            </a:r>
            <a:endParaRPr b="0" i="0" sz="2400" u="none" cap="none" strike="noStrike">
              <a:solidFill>
                <a:srgbClr val="1929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4724400"/>
            <a:ext cx="9144000" cy="4762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 amt="80000"/>
          </a:blip>
          <a:srcRect b="23457" l="0" r="0" t="23457"/>
          <a:stretch/>
        </p:blipFill>
        <p:spPr>
          <a:xfrm>
            <a:off x="1955050" y="4729175"/>
            <a:ext cx="7188950" cy="4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7885545" y="4925645"/>
            <a:ext cx="7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17/03/2025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rgbClr val="242424"/>
              </a:solidFill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 amt="80000"/>
          </a:blip>
          <a:srcRect b="0" l="0" r="51457" t="0"/>
          <a:stretch/>
        </p:blipFill>
        <p:spPr>
          <a:xfrm>
            <a:off x="0" y="4724400"/>
            <a:ext cx="1980854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988" y="243625"/>
            <a:ext cx="7254037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 amt="27000"/>
          </a:blip>
          <a:srcRect b="23457" l="0" r="0" t="23457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5">
            <a:alphaModFix/>
          </a:blip>
          <a:srcRect b="0" l="5776" r="5767" t="0"/>
          <a:stretch/>
        </p:blipFill>
        <p:spPr>
          <a:xfrm>
            <a:off x="7011162" y="203454"/>
            <a:ext cx="1967342" cy="196734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6">
            <a:alphaModFix amt="71000"/>
          </a:blip>
          <a:srcRect b="0" l="0" r="36908" t="0"/>
          <a:stretch/>
        </p:blipFill>
        <p:spPr>
          <a:xfrm>
            <a:off x="0" y="4702945"/>
            <a:ext cx="2574557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1502592" y="2435543"/>
            <a:ext cx="6492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GB" sz="3100" u="none" cap="none" strike="noStrike">
                <a:solidFill>
                  <a:srgbClr val="242424"/>
                </a:solidFill>
              </a:rPr>
              <a:t>IT</a:t>
            </a:r>
            <a:r>
              <a:rPr b="1" lang="en-GB" sz="3100">
                <a:solidFill>
                  <a:srgbClr val="242424"/>
                </a:solidFill>
              </a:rPr>
              <a:t>21894824</a:t>
            </a:r>
            <a:r>
              <a:rPr b="1" i="0" lang="en-GB" sz="3100" u="none" cap="none" strike="noStrike">
                <a:solidFill>
                  <a:srgbClr val="242424"/>
                </a:solidFill>
              </a:rPr>
              <a:t> | </a:t>
            </a:r>
            <a:r>
              <a:rPr b="1" lang="en-GB" sz="3100">
                <a:solidFill>
                  <a:srgbClr val="242424"/>
                </a:solidFill>
              </a:rPr>
              <a:t>Prasadi S.A.D.T.</a:t>
            </a:r>
            <a:endParaRPr b="1"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1958744" y="3232995"/>
            <a:ext cx="558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Specialization : </a:t>
            </a:r>
            <a:r>
              <a:rPr lang="en-GB" sz="2300">
                <a:solidFill>
                  <a:srgbClr val="242424"/>
                </a:solidFill>
              </a:rPr>
              <a:t>Information Technology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1393867" y="1967943"/>
            <a:ext cx="6492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Personalized Hair Color Recommendation with Real-Time Application</a:t>
            </a:r>
            <a:endParaRPr b="1" i="0" sz="2900" u="none" cap="none" strike="noStrike">
              <a:solidFill>
                <a:srgbClr val="000000"/>
              </a:solidFill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 rotWithShape="1">
          <a:blip r:embed="rId4">
            <a:alphaModFix amt="27000"/>
          </a:blip>
          <a:srcRect b="23453" l="0" r="0" t="23459"/>
          <a:stretch/>
        </p:blipFill>
        <p:spPr>
          <a:xfrm>
            <a:off x="1727254" y="4716109"/>
            <a:ext cx="7416745" cy="42506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1958744" y="4820945"/>
            <a:ext cx="558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GB">
                <a:solidFill>
                  <a:srgbClr val="242424"/>
                </a:solidFill>
              </a:rPr>
              <a:t>21894824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 |   </a:t>
            </a:r>
            <a:r>
              <a:rPr lang="en-GB">
                <a:solidFill>
                  <a:srgbClr val="242424"/>
                </a:solidFill>
              </a:rPr>
              <a:t>Prasadi S.A.D.T.</a:t>
            </a:r>
            <a:r>
              <a:rPr b="0" i="0" lang="en-GB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GB">
                <a:solidFill>
                  <a:srgbClr val="242424"/>
                </a:solidFill>
              </a:rPr>
              <a:t>24-25J-155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5">
            <a:alphaModFix amt="71000"/>
          </a:blip>
          <a:srcRect b="0" l="0" r="36908" t="0"/>
          <a:stretch/>
        </p:blipFill>
        <p:spPr>
          <a:xfrm>
            <a:off x="0" y="4702945"/>
            <a:ext cx="2574556" cy="44055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7538680" y="4945823"/>
            <a:ext cx="794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242424"/>
                </a:solidFill>
              </a:rPr>
              <a:t>17/3/2025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60074" y="369100"/>
            <a:ext cx="308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200">
                <a:solidFill>
                  <a:srgbClr val="242424"/>
                </a:solidFill>
                <a:latin typeface="Verdana"/>
                <a:ea typeface="Verdana"/>
                <a:cs typeface="Verdana"/>
                <a:sym typeface="Verdana"/>
              </a:rPr>
              <a:t>Methodology</a:t>
            </a:r>
            <a:endParaRPr b="1" sz="2200">
              <a:solidFill>
                <a:srgbClr val="24242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4657450" y="3219900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Displayed the results in mobile application</a:t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329525" y="3219875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Host the finalized model in the flask server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4657450" y="2525875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Visualization</a:t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329525" y="2525863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Tuning hyper-parameters and retrained models to select the best architecture</a:t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4657450" y="1831850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augmentation and selected the best technique to retrain models to achieve good fitting</a:t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329525" y="1831863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Used Machine learning architectures for training models</a:t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4657450" y="1096200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pre-processing</a:t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329525" y="1096200"/>
            <a:ext cx="4175700" cy="51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 Collection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